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9" r:id="rId2"/>
  </p:sldMasterIdLst>
  <p:sldIdLst>
    <p:sldId id="285" r:id="rId3"/>
    <p:sldId id="286" r:id="rId4"/>
    <p:sldId id="287" r:id="rId5"/>
    <p:sldId id="288" r:id="rId6"/>
    <p:sldId id="289" r:id="rId7"/>
    <p:sldId id="274" r:id="rId8"/>
    <p:sldId id="271" r:id="rId9"/>
    <p:sldId id="266" r:id="rId10"/>
    <p:sldId id="268" r:id="rId11"/>
  </p:sldIdLst>
  <p:sldSz cx="12192000" cy="6858000"/>
  <p:notesSz cx="7104063" cy="10234613"/>
  <p:embeddedFontLst>
    <p:embeddedFont>
      <p:font typeface="等线" panose="02010600030101010101" pitchFamily="2" charset="-122"/>
      <p:regular r:id="rId12"/>
      <p:bold r:id="rId13"/>
    </p:embeddedFont>
    <p:embeddedFont>
      <p:font typeface="华文仿宋" panose="02010600040101010101" pitchFamily="2" charset="-122"/>
      <p:regular r:id="rId14"/>
    </p:embeddedFont>
    <p:embeddedFont>
      <p:font typeface="微软雅黑" panose="020B0503020204020204" pitchFamily="34" charset="-122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等线 Light" panose="02010600030101010101" pitchFamily="2" charset="-122"/>
      <p:regular r:id="rId21"/>
    </p:embeddedFont>
    <p:embeddedFont>
      <p:font typeface="宋体" panose="02010600030101010101" pitchFamily="2" charset="-122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黑体" panose="02010609060101010101" pitchFamily="49" charset="-122"/>
      <p:regular r:id="rId25"/>
    </p:embeddedFont>
    <p:embeddedFont>
      <p:font typeface="华文琥珀" panose="02010800040101010101" pitchFamily="2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A6"/>
    <a:srgbClr val="F0AF37"/>
    <a:srgbClr val="CB755D"/>
    <a:srgbClr val="00A599"/>
    <a:srgbClr val="631916"/>
    <a:srgbClr val="8A2115"/>
    <a:srgbClr val="7C1915"/>
    <a:srgbClr val="B24215"/>
    <a:srgbClr val="461815"/>
    <a:srgbClr val="B8C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/>
          <a:srcRect l="4301" r="4317" b="13357"/>
          <a:stretch>
            <a:fillRect/>
          </a:stretch>
        </p:blipFill>
        <p:spPr>
          <a:xfrm>
            <a:off x="-1905" y="0"/>
            <a:ext cx="1219390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10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36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89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808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03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482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690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705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2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"/>
          <p:cNvPicPr>
            <a:picLocks noChangeAspect="1"/>
          </p:cNvPicPr>
          <p:nvPr userDrawn="1"/>
        </p:nvPicPr>
        <p:blipFill>
          <a:blip r:embed="rId2"/>
          <a:srcRect l="4185" r="4347" b="13086"/>
          <a:stretch>
            <a:fillRect/>
          </a:stretch>
        </p:blipFill>
        <p:spPr>
          <a:xfrm>
            <a:off x="0" y="0"/>
            <a:ext cx="12192000" cy="6870931"/>
          </a:xfrm>
          <a:prstGeom prst="rect">
            <a:avLst/>
          </a:prstGeom>
        </p:spPr>
      </p:pic>
      <p:sp>
        <p:nvSpPr>
          <p:cNvPr id="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991100" y="1295400"/>
            <a:ext cx="6515100" cy="87630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729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572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"/>
          <p:cNvPicPr>
            <a:picLocks noChangeAspect="1"/>
          </p:cNvPicPr>
          <p:nvPr userDrawn="1"/>
        </p:nvPicPr>
        <p:blipFill>
          <a:blip r:embed="rId2"/>
          <a:srcRect l="4185" r="4347" b="13086"/>
          <a:stretch>
            <a:fillRect/>
          </a:stretch>
        </p:blipFill>
        <p:spPr>
          <a:xfrm>
            <a:off x="0" y="0"/>
            <a:ext cx="12192000" cy="6870931"/>
          </a:xfrm>
          <a:prstGeom prst="rect">
            <a:avLst/>
          </a:prstGeom>
        </p:spPr>
      </p:pic>
      <p:sp>
        <p:nvSpPr>
          <p:cNvPr id="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991100" y="1295400"/>
            <a:ext cx="6515100" cy="87630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5234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5715"/>
            <a:ext cx="12195175" cy="68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07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98" y="-10795"/>
            <a:ext cx="12202795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11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/>
          <a:srcRect l="4301" r="4317" b="13357"/>
          <a:stretch>
            <a:fillRect/>
          </a:stretch>
        </p:blipFill>
        <p:spPr>
          <a:xfrm>
            <a:off x="-1905" y="0"/>
            <a:ext cx="12193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9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5715"/>
            <a:ext cx="12195175" cy="6859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98" y="-10795"/>
            <a:ext cx="12202795" cy="6863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7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7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C787-31F2-4F8D-B72D-4700523DBED8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C788-8FCF-4979-925B-52C2D266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10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78029" y="2705725"/>
            <a:ext cx="6920564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878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等线"/>
                <a:ea typeface="等线" panose="02010600030101010101" pitchFamily="2" charset="-122"/>
                <a:cs typeface="+mn-cs"/>
                <a:sym typeface="+mn-ea"/>
              </a:rPr>
              <a:t> 圣经大故事</a:t>
            </a:r>
            <a:endParaRPr kumimoji="0" lang="zh-CN" altLang="en-US" sz="8800" b="1" i="0" u="none" strike="noStrike" kern="1200" cap="none" spc="0" normalizeH="0" baseline="0" noProof="0" dirty="0">
              <a:ln w="6600">
                <a:solidFill>
                  <a:srgbClr val="A87878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A87878"/>
                </a:outerShdw>
              </a:effectLst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812780" y="2509407"/>
            <a:ext cx="4979963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852190" y="4225786"/>
            <a:ext cx="4979963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五边形 19"/>
          <p:cNvSpPr/>
          <p:nvPr/>
        </p:nvSpPr>
        <p:spPr>
          <a:xfrm>
            <a:off x="0" y="2"/>
            <a:ext cx="7272994" cy="6857997"/>
          </a:xfrm>
          <a:prstGeom prst="homePlate">
            <a:avLst>
              <a:gd name="adj" fmla="val 30000"/>
            </a:avLst>
          </a:prstGeom>
          <a:noFill/>
          <a:ln w="603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9574E04-5584-4D24-8BBE-A32E88FCC941}"/>
              </a:ext>
            </a:extLst>
          </p:cNvPr>
          <p:cNvSpPr/>
          <p:nvPr/>
        </p:nvSpPr>
        <p:spPr>
          <a:xfrm>
            <a:off x="616449" y="1809548"/>
            <a:ext cx="11363798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6600">
                  <a:solidFill>
                    <a:srgbClr val="A8787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87878"/>
                  </a:outerShdw>
                </a:effectLst>
                <a:uLnTx/>
                <a:uFillTx/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第四课：应许中的那一位“后裔”</a:t>
            </a:r>
            <a:endParaRPr kumimoji="0" lang="en-US" altLang="zh-CN" sz="5400" b="1" i="0" u="none" strike="noStrike" kern="1200" cap="none" spc="0" normalizeH="0" baseline="0" noProof="0" dirty="0">
              <a:ln w="6600">
                <a:solidFill>
                  <a:srgbClr val="A87878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A87878"/>
                </a:outerShdw>
              </a:effectLst>
              <a:uLnTx/>
              <a:uFillTx/>
              <a:latin typeface="叶根友毛笔行书2.0版" panose="02010601030101010101" charset="-122"/>
              <a:ea typeface="叶根友毛笔行书2.0版" panose="02010601030101010101" charset="-122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6600">
                  <a:solidFill>
                    <a:srgbClr val="A8787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87878"/>
                  </a:outerShdw>
                </a:effectLst>
                <a:uLnTx/>
                <a:uFillTx/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——</a:t>
            </a:r>
            <a:r>
              <a:rPr kumimoji="0" lang="zh-CN" altLang="en-US" sz="5400" b="1" i="0" u="none" strike="noStrike" kern="1200" cap="none" spc="0" normalizeH="0" baseline="0" noProof="0" dirty="0">
                <a:ln w="6600">
                  <a:solidFill>
                    <a:srgbClr val="A8787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87878"/>
                  </a:outerShdw>
                </a:effectLst>
                <a:uLnTx/>
                <a:uFillTx/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弥赛亚</a:t>
            </a:r>
            <a:endParaRPr kumimoji="0" lang="zh-CN" altLang="en-US" sz="5400" b="1" i="0" u="none" strike="noStrike" kern="1200" cap="none" spc="0" normalizeH="0" baseline="0" noProof="0" dirty="0">
              <a:ln w="6600">
                <a:solidFill>
                  <a:srgbClr val="A87878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A87878"/>
                </a:outerShdw>
              </a:effectLst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0A0D5C0-4A4E-4ABC-BDFD-E34F5CC86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3607"/>
            <a:ext cx="9144000" cy="216635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zh-CN" altLang="zh-CN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文章：《恢复圣经的整全性——连贯的叙事、计划、目的》</a:t>
            </a:r>
            <a:endParaRPr lang="zh-CN" altLang="en-US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14AABD27-B42B-43B6-BD29-C154C1296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056" y="3974840"/>
            <a:ext cx="4005943" cy="867747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algn="r">
              <a:lnSpc>
                <a:spcPct val="200000"/>
              </a:lnSpc>
            </a:pPr>
            <a:r>
              <a:rPr lang="en-US" altLang="zh-CN" b="1" dirty="0"/>
              <a:t> </a:t>
            </a:r>
            <a:r>
              <a:rPr lang="zh-CN" altLang="zh-CN" sz="3200" b="1" dirty="0">
                <a:solidFill>
                  <a:schemeClr val="tx2"/>
                </a:solidFill>
              </a:rPr>
              <a:t>旧约神学之父华德</a:t>
            </a:r>
            <a:r>
              <a:rPr lang="en-US" altLang="zh-CN" sz="3200" b="1" dirty="0">
                <a:solidFill>
                  <a:schemeClr val="tx2"/>
                </a:solidFill>
              </a:rPr>
              <a:t>.</a:t>
            </a:r>
            <a:r>
              <a:rPr lang="zh-CN" altLang="zh-CN" sz="3200" b="1" dirty="0">
                <a:solidFill>
                  <a:schemeClr val="tx2"/>
                </a:solidFill>
              </a:rPr>
              <a:t>凯瑟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1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DD2780E-C28E-45FD-A271-CF97B198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22" y="365125"/>
            <a:ext cx="8070980" cy="132556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zh-CN" altLang="zh-CN" sz="36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亚伯拉罕之约的重点</a:t>
            </a:r>
            <a:r>
              <a:rPr lang="en-US" altLang="zh-CN" sz="36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/>
            </a:r>
            <a:br>
              <a:rPr lang="en-US" altLang="zh-CN" sz="36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br>
            <a:r>
              <a:rPr lang="zh-CN" altLang="zh-CN" sz="36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——透过“后裔</a:t>
            </a:r>
            <a:r>
              <a:rPr lang="en-US" altLang="zh-CN" sz="36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”</a:t>
            </a:r>
            <a:r>
              <a:rPr lang="zh-CN" altLang="zh-CN" sz="36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祝福地上万族</a:t>
            </a:r>
            <a:endParaRPr lang="zh-CN" altLang="en-US" sz="3600" dirty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7000006-50F4-4861-A464-944F1CCBE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9901335" cy="2794357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rgbClr val="002060"/>
                </a:solidFill>
              </a:rPr>
              <a:t>“后裔”是完成神计划的关键</a:t>
            </a: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rgbClr val="002060"/>
                </a:solidFill>
              </a:rPr>
              <a:t>“后裔”是一个单数的集合名词，群体的代表。</a:t>
            </a: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rgbClr val="002060"/>
                </a:solidFill>
              </a:rPr>
              <a:t>“并且地上万国都必因你的后裔得福</a:t>
            </a:r>
            <a:r>
              <a:rPr lang="en-US" altLang="zh-CN" sz="3200" b="1" dirty="0">
                <a:solidFill>
                  <a:srgbClr val="002060"/>
                </a:solidFill>
              </a:rPr>
              <a:t>……</a:t>
            </a:r>
            <a:r>
              <a:rPr lang="zh-CN" altLang="zh-CN" sz="3200" b="1" dirty="0">
                <a:solidFill>
                  <a:srgbClr val="002060"/>
                </a:solidFill>
              </a:rPr>
              <a:t>”（创</a:t>
            </a:r>
            <a:r>
              <a:rPr lang="en-US" altLang="zh-CN" sz="3200" b="1" dirty="0">
                <a:solidFill>
                  <a:srgbClr val="002060"/>
                </a:solidFill>
              </a:rPr>
              <a:t>22:18</a:t>
            </a:r>
            <a:r>
              <a:rPr lang="zh-CN" altLang="zh-CN" sz="3200" b="1" dirty="0">
                <a:solidFill>
                  <a:srgbClr val="002060"/>
                </a:solidFill>
              </a:rPr>
              <a:t>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683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F2DB61B-3DBD-4503-9A6B-43F6132E0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391816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zh-CN" altLang="en-US" sz="36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经文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9A27BD2-24D3-4A8A-8F0A-3D004C69D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94448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rgbClr val="002060"/>
                </a:solidFill>
              </a:rPr>
              <a:t>“所应许的原是向亚比拉罕和他的子孙说的，神并不是说众子孙，指着许多人；乃是说你哪一个子孙，指着一个人，就是基督。”（加</a:t>
            </a:r>
            <a:r>
              <a:rPr lang="en-US" altLang="zh-CN" sz="3200" b="1" dirty="0">
                <a:solidFill>
                  <a:srgbClr val="002060"/>
                </a:solidFill>
              </a:rPr>
              <a:t>3:16</a:t>
            </a:r>
            <a:r>
              <a:rPr lang="zh-CN" altLang="zh-CN" sz="3200" b="1" dirty="0">
                <a:solidFill>
                  <a:srgbClr val="00206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1620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528" y="382661"/>
            <a:ext cx="10431050" cy="1223794"/>
            <a:chOff x="357528" y="304047"/>
            <a:chExt cx="10431050" cy="1223794"/>
          </a:xfrm>
        </p:grpSpPr>
        <p:grpSp>
          <p:nvGrpSpPr>
            <p:cNvPr id="3" name="组合 2"/>
            <p:cNvGrpSpPr/>
            <p:nvPr/>
          </p:nvGrpSpPr>
          <p:grpSpPr>
            <a:xfrm>
              <a:off x="357528" y="304047"/>
              <a:ext cx="612000" cy="468000"/>
              <a:chOff x="8035925" y="-1063808"/>
              <a:chExt cx="3082603" cy="2332866"/>
            </a:xfrm>
          </p:grpSpPr>
          <p:sp>
            <p:nvSpPr>
              <p:cNvPr id="5" name="椭圆 4"/>
              <p:cNvSpPr/>
              <p:nvPr/>
            </p:nvSpPr>
            <p:spPr bwMode="auto">
              <a:xfrm>
                <a:off x="10070897" y="215506"/>
                <a:ext cx="1047631" cy="1053552"/>
              </a:xfrm>
              <a:prstGeom prst="ellipse">
                <a:avLst/>
              </a:prstGeom>
              <a:solidFill>
                <a:srgbClr val="00A599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 bwMode="auto">
              <a:xfrm>
                <a:off x="9543311" y="-1063808"/>
                <a:ext cx="1047631" cy="1053552"/>
              </a:xfrm>
              <a:prstGeom prst="ellipse">
                <a:avLst/>
              </a:prstGeom>
              <a:solidFill>
                <a:srgbClr val="F5AF3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>
                <a:off x="8714249" y="215506"/>
                <a:ext cx="1047631" cy="1053552"/>
              </a:xfrm>
              <a:prstGeom prst="ellipse">
                <a:avLst/>
              </a:prstGeom>
              <a:solidFill>
                <a:srgbClr val="0084A6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 bwMode="auto">
              <a:xfrm>
                <a:off x="8035925" y="-1063808"/>
                <a:ext cx="1047631" cy="1053552"/>
              </a:xfrm>
              <a:prstGeom prst="ellipse">
                <a:avLst/>
              </a:prstGeom>
              <a:solidFill>
                <a:srgbClr val="CB755D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405256" y="327512"/>
              <a:ext cx="9383322" cy="1200329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zh-CN" sz="36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关于这个“后裔”，旧约有一系列的预言（</a:t>
              </a:r>
              <a:r>
                <a:rPr lang="en-US" altLang="zh-CN" sz="36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300</a:t>
              </a:r>
              <a:r>
                <a:rPr lang="zh-CN" altLang="zh-CN" sz="36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多处）：</a:t>
              </a:r>
            </a:p>
          </p:txBody>
        </p:sp>
      </p:grpSp>
      <p:sp>
        <p:nvSpPr>
          <p:cNvPr id="9" name="L 形 8"/>
          <p:cNvSpPr/>
          <p:nvPr/>
        </p:nvSpPr>
        <p:spPr>
          <a:xfrm rot="5400000">
            <a:off x="9178679" y="1163631"/>
            <a:ext cx="1227138" cy="248126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0AF37"/>
          </a:solidFill>
          <a:ln>
            <a:solidFill>
              <a:srgbClr val="E6E6E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L 形 9"/>
          <p:cNvSpPr/>
          <p:nvPr/>
        </p:nvSpPr>
        <p:spPr>
          <a:xfrm rot="5400000">
            <a:off x="1764081" y="2945477"/>
            <a:ext cx="1225550" cy="248126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84A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L 形 10"/>
          <p:cNvSpPr/>
          <p:nvPr/>
        </p:nvSpPr>
        <p:spPr>
          <a:xfrm rot="5400000">
            <a:off x="4234819" y="2350736"/>
            <a:ext cx="1227138" cy="2482850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A599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L 形 11"/>
          <p:cNvSpPr/>
          <p:nvPr/>
        </p:nvSpPr>
        <p:spPr>
          <a:xfrm rot="5400000">
            <a:off x="6707939" y="1756787"/>
            <a:ext cx="1225550" cy="2482850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CB755D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xtBox 50"/>
          <p:cNvSpPr txBox="1"/>
          <p:nvPr/>
        </p:nvSpPr>
        <p:spPr>
          <a:xfrm>
            <a:off x="1405256" y="4133451"/>
            <a:ext cx="2355246" cy="145783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wrap="square" lIns="0" tIns="0" rIns="0" bIns="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buNone/>
            </a:pPr>
            <a:r>
              <a:rPr lang="zh-CN" altLang="zh-CN" sz="2400" b="1" dirty="0">
                <a:solidFill>
                  <a:srgbClr val="0084A6"/>
                </a:solidFill>
              </a:rPr>
              <a:t>摩西预言神会兴起一位像他的先知（申</a:t>
            </a:r>
            <a:r>
              <a:rPr lang="en-US" altLang="zh-CN" sz="2400" b="1" dirty="0">
                <a:solidFill>
                  <a:srgbClr val="0084A6"/>
                </a:solidFill>
              </a:rPr>
              <a:t>18:15</a:t>
            </a:r>
            <a:r>
              <a:rPr lang="zh-CN" altLang="zh-CN" sz="2400" b="1" dirty="0">
                <a:solidFill>
                  <a:srgbClr val="0084A6"/>
                </a:solidFill>
              </a:rPr>
              <a:t>；</a:t>
            </a:r>
            <a:endParaRPr lang="en-US" altLang="zh-CN" sz="2400" b="1" dirty="0">
              <a:solidFill>
                <a:srgbClr val="0084A6"/>
              </a:solidFill>
            </a:endParaRPr>
          </a:p>
          <a:p>
            <a:pPr marL="0" indent="0">
              <a:buNone/>
            </a:pPr>
            <a:r>
              <a:rPr lang="zh-CN" altLang="zh-CN" sz="2400" b="1" dirty="0">
                <a:solidFill>
                  <a:srgbClr val="0084A6"/>
                </a:solidFill>
              </a:rPr>
              <a:t>徒</a:t>
            </a:r>
            <a:r>
              <a:rPr lang="en-US" altLang="zh-CN" sz="2400" b="1" dirty="0">
                <a:solidFill>
                  <a:srgbClr val="0084A6"/>
                </a:solidFill>
              </a:rPr>
              <a:t>3:22</a:t>
            </a:r>
            <a:r>
              <a:rPr lang="zh-CN" altLang="zh-CN" sz="2400" b="1" dirty="0">
                <a:solidFill>
                  <a:srgbClr val="0084A6"/>
                </a:solidFill>
              </a:rPr>
              <a:t>）</a:t>
            </a:r>
          </a:p>
        </p:txBody>
      </p:sp>
      <p:sp>
        <p:nvSpPr>
          <p:cNvPr id="21" name="TextBox 50"/>
          <p:cNvSpPr txBox="1"/>
          <p:nvPr/>
        </p:nvSpPr>
        <p:spPr>
          <a:xfrm>
            <a:off x="9043337" y="2519234"/>
            <a:ext cx="1989543" cy="9971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wrap="square" lIns="0" tIns="0" rIns="0" bIns="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buNone/>
            </a:pPr>
            <a:r>
              <a:rPr lang="zh-CN" altLang="zh-CN" sz="2400" b="1" dirty="0">
                <a:solidFill>
                  <a:schemeClr val="bg1"/>
                </a:solidFill>
              </a:rPr>
              <a:t>以赛亚继续预言这个应许（赛</a:t>
            </a:r>
            <a:r>
              <a:rPr lang="en-US" altLang="zh-CN" sz="2400" b="1" dirty="0">
                <a:solidFill>
                  <a:schemeClr val="bg1"/>
                </a:solidFill>
              </a:rPr>
              <a:t>9:1—7</a:t>
            </a:r>
            <a:r>
              <a:rPr lang="zh-CN" altLang="zh-CN" sz="2400" b="1"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24" name="TextBox 50"/>
          <p:cNvSpPr txBox="1"/>
          <p:nvPr/>
        </p:nvSpPr>
        <p:spPr>
          <a:xfrm>
            <a:off x="3971053" y="3579781"/>
            <a:ext cx="2014766" cy="18466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wrap="square" lIns="0" tIns="0" rIns="0" bIns="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2400" b="1" dirty="0">
                <a:solidFill>
                  <a:srgbClr val="00A599"/>
                </a:solidFill>
              </a:rPr>
              <a:t>神与大卫立约应许他的“后裔”要坐在宝座上直到永远（撒下</a:t>
            </a:r>
            <a:r>
              <a:rPr lang="en-US" altLang="zh-CN" sz="2400" b="1" dirty="0">
                <a:solidFill>
                  <a:srgbClr val="00A599"/>
                </a:solidFill>
              </a:rPr>
              <a:t>7:12—13</a:t>
            </a:r>
            <a:r>
              <a:rPr lang="zh-CN" altLang="zh-CN" sz="2400" b="1" dirty="0">
                <a:solidFill>
                  <a:srgbClr val="00A599"/>
                </a:solidFill>
              </a:rPr>
              <a:t>）</a:t>
            </a:r>
            <a:endParaRPr lang="en-AU" altLang="zh-CN" sz="2400" b="1" dirty="0">
              <a:solidFill>
                <a:srgbClr val="00A5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50"/>
          <p:cNvSpPr txBox="1"/>
          <p:nvPr/>
        </p:nvSpPr>
        <p:spPr>
          <a:xfrm>
            <a:off x="6433975" y="3288097"/>
            <a:ext cx="1934813" cy="19943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</a:ln>
        </p:spPr>
        <p:txBody>
          <a:bodyPr wrap="square" lIns="0" tIns="0" rIns="0" bIns="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buNone/>
            </a:pPr>
            <a:r>
              <a:rPr lang="zh-CN" altLang="zh-CN" sz="2400" b="1" dirty="0">
                <a:solidFill>
                  <a:schemeClr val="bg1"/>
                </a:solidFill>
              </a:rPr>
              <a:t>大卫和以探作了几篇诗篇预言和教导这个应许：</a:t>
            </a:r>
            <a:r>
              <a:rPr lang="en-US" altLang="zh-CN" sz="2400" b="1" dirty="0">
                <a:solidFill>
                  <a:schemeClr val="bg1"/>
                </a:solidFill>
              </a:rPr>
              <a:t>16</a:t>
            </a:r>
            <a:r>
              <a:rPr lang="zh-CN" altLang="zh-CN" sz="2400" b="1" dirty="0">
                <a:solidFill>
                  <a:schemeClr val="bg1"/>
                </a:solidFill>
              </a:rPr>
              <a:t>篇；</a:t>
            </a:r>
            <a:r>
              <a:rPr lang="en-US" altLang="zh-CN" sz="2400" b="1" dirty="0">
                <a:solidFill>
                  <a:schemeClr val="bg1"/>
                </a:solidFill>
              </a:rPr>
              <a:t>89</a:t>
            </a:r>
            <a:r>
              <a:rPr lang="zh-CN" altLang="zh-CN" sz="2400" b="1" dirty="0">
                <a:solidFill>
                  <a:schemeClr val="bg1"/>
                </a:solidFill>
              </a:rPr>
              <a:t>篇；</a:t>
            </a:r>
            <a:r>
              <a:rPr lang="en-US" altLang="zh-CN" sz="2400" b="1" dirty="0">
                <a:solidFill>
                  <a:schemeClr val="bg1"/>
                </a:solidFill>
              </a:rPr>
              <a:t>110</a:t>
            </a:r>
            <a:r>
              <a:rPr lang="zh-CN" altLang="zh-CN" sz="2400" b="1" dirty="0">
                <a:solidFill>
                  <a:schemeClr val="bg1"/>
                </a:solidFill>
              </a:rPr>
              <a:t>篇。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49" y="2735928"/>
            <a:ext cx="693502" cy="7496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584" y="2155720"/>
            <a:ext cx="693502" cy="7496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119" y="1575511"/>
            <a:ext cx="693502" cy="7496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5655" y="995302"/>
            <a:ext cx="693502" cy="7496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533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任意多边形: 形状 77"/>
          <p:cNvSpPr/>
          <p:nvPr/>
        </p:nvSpPr>
        <p:spPr>
          <a:xfrm>
            <a:off x="1213839" y="1577911"/>
            <a:ext cx="9670955" cy="1459853"/>
          </a:xfrm>
          <a:custGeom>
            <a:avLst/>
            <a:gdLst>
              <a:gd name="connsiteX0" fmla="*/ 1914541 w 7407027"/>
              <a:gd name="connsiteY0" fmla="*/ 0 h 1659487"/>
              <a:gd name="connsiteX1" fmla="*/ 7407027 w 7407027"/>
              <a:gd name="connsiteY1" fmla="*/ 0 h 1659487"/>
              <a:gd name="connsiteX2" fmla="*/ 7407027 w 7407027"/>
              <a:gd name="connsiteY2" fmla="*/ 1659487 h 1659487"/>
              <a:gd name="connsiteX3" fmla="*/ 0 w 7407027"/>
              <a:gd name="connsiteY3" fmla="*/ 1659487 h 1659487"/>
              <a:gd name="connsiteX4" fmla="*/ 0 w 7407027"/>
              <a:gd name="connsiteY4" fmla="*/ 692469 h 1659487"/>
              <a:gd name="connsiteX5" fmla="*/ 1914541 w 7407027"/>
              <a:gd name="connsiteY5" fmla="*/ 0 h 165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7027" h="1659487">
                <a:moveTo>
                  <a:pt x="1914541" y="0"/>
                </a:moveTo>
                <a:lnTo>
                  <a:pt x="7407027" y="0"/>
                </a:lnTo>
                <a:lnTo>
                  <a:pt x="7407027" y="1659487"/>
                </a:lnTo>
                <a:lnTo>
                  <a:pt x="0" y="1659487"/>
                </a:lnTo>
                <a:lnTo>
                  <a:pt x="0" y="692469"/>
                </a:lnTo>
                <a:lnTo>
                  <a:pt x="1914541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38100">
            <a:solidFill>
              <a:srgbClr val="008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-1680731" y="3365025"/>
            <a:ext cx="0" cy="288000"/>
          </a:xfrm>
          <a:prstGeom prst="line">
            <a:avLst/>
          </a:prstGeom>
          <a:ln w="38100">
            <a:solidFill>
              <a:srgbClr val="00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443">
            <a:off x="390820" y="519077"/>
            <a:ext cx="3412622" cy="2729885"/>
          </a:xfrm>
          <a:prstGeom prst="rect">
            <a:avLst/>
          </a:prstGeom>
        </p:spPr>
      </p:pic>
      <p:sp>
        <p:nvSpPr>
          <p:cNvPr id="81" name="文本框 57"/>
          <p:cNvSpPr txBox="1"/>
          <p:nvPr/>
        </p:nvSpPr>
        <p:spPr>
          <a:xfrm>
            <a:off x="1850162" y="3234099"/>
            <a:ext cx="7914940" cy="30064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b="1" dirty="0">
                <a:solidFill>
                  <a:schemeClr val="tx2"/>
                </a:solidFill>
              </a:rPr>
              <a:t>这一位将来的王</a:t>
            </a:r>
            <a:r>
              <a:rPr lang="zh-CN" altLang="en-US" b="1" dirty="0">
                <a:solidFill>
                  <a:schemeClr val="tx2"/>
                </a:solidFill>
              </a:rPr>
              <a:t>：</a:t>
            </a:r>
            <a:endParaRPr lang="en-US" altLang="zh-CN" b="1" dirty="0">
              <a:solidFill>
                <a:schemeClr val="tx2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chemeClr val="tx2"/>
                </a:solidFill>
              </a:rPr>
              <a:t>是从大卫后裔而生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chemeClr val="tx2"/>
                </a:solidFill>
              </a:rPr>
              <a:t>来自于加利利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chemeClr val="tx2"/>
                </a:solidFill>
              </a:rPr>
              <a:t>既是神又是人（</a:t>
            </a:r>
            <a:r>
              <a:rPr lang="en-US" altLang="zh-CN" b="1" dirty="0">
                <a:solidFill>
                  <a:schemeClr val="tx2"/>
                </a:solidFill>
              </a:rPr>
              <a:t>‘</a:t>
            </a:r>
            <a:r>
              <a:rPr lang="zh-CN" altLang="zh-CN" b="1" dirty="0">
                <a:solidFill>
                  <a:schemeClr val="tx2"/>
                </a:solidFill>
              </a:rPr>
              <a:t>全能的神</a:t>
            </a:r>
            <a:r>
              <a:rPr lang="en-US" altLang="zh-CN" b="1" dirty="0">
                <a:solidFill>
                  <a:schemeClr val="tx2"/>
                </a:solidFill>
              </a:rPr>
              <a:t>’</a:t>
            </a:r>
            <a:r>
              <a:rPr lang="zh-CN" altLang="zh-CN" b="1" dirty="0">
                <a:solidFill>
                  <a:schemeClr val="tx2"/>
                </a:solidFill>
              </a:rPr>
              <a:t>，</a:t>
            </a:r>
            <a:r>
              <a:rPr lang="en-US" altLang="zh-CN" b="1" dirty="0">
                <a:solidFill>
                  <a:schemeClr val="tx2"/>
                </a:solidFill>
              </a:rPr>
              <a:t>‘</a:t>
            </a:r>
            <a:r>
              <a:rPr lang="zh-CN" altLang="zh-CN" b="1" dirty="0">
                <a:solidFill>
                  <a:schemeClr val="tx2"/>
                </a:solidFill>
              </a:rPr>
              <a:t>永在的父</a:t>
            </a:r>
            <a:r>
              <a:rPr lang="en-US" altLang="zh-CN" b="1" dirty="0">
                <a:solidFill>
                  <a:schemeClr val="tx2"/>
                </a:solidFill>
              </a:rPr>
              <a:t>’</a:t>
            </a:r>
            <a:r>
              <a:rPr lang="zh-CN" altLang="zh-CN" b="1" dirty="0">
                <a:solidFill>
                  <a:schemeClr val="tx2"/>
                </a:solidFill>
              </a:rPr>
              <a:t>）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chemeClr val="tx2"/>
                </a:solidFill>
              </a:rPr>
              <a:t>将在大卫的位上永远做王且国度存到永远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1000" dirty="0">
              <a:solidFill>
                <a:srgbClr val="0072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50"/>
          <p:cNvSpPr txBox="1"/>
          <p:nvPr/>
        </p:nvSpPr>
        <p:spPr>
          <a:xfrm>
            <a:off x="2182461" y="2067771"/>
            <a:ext cx="6447379" cy="4801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buNone/>
            </a:pPr>
            <a:r>
              <a:rPr lang="zh-CN" altLang="zh-CN" b="1" dirty="0">
                <a:solidFill>
                  <a:schemeClr val="tx2"/>
                </a:solidFill>
              </a:rPr>
              <a:t>以赛亚继续预言这个应许（赛</a:t>
            </a:r>
            <a:r>
              <a:rPr lang="en-US" altLang="zh-CN" b="1" dirty="0">
                <a:solidFill>
                  <a:schemeClr val="tx2"/>
                </a:solidFill>
              </a:rPr>
              <a:t>9:1—7</a:t>
            </a:r>
            <a:r>
              <a:rPr lang="zh-CN" altLang="zh-CN" b="1" dirty="0">
                <a:solidFill>
                  <a:schemeClr val="tx2"/>
                </a:solidFill>
              </a:rPr>
              <a:t>）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17CDA096-894E-4480-A1FD-D11FF9F65E8D}"/>
              </a:ext>
            </a:extLst>
          </p:cNvPr>
          <p:cNvGrpSpPr/>
          <p:nvPr/>
        </p:nvGrpSpPr>
        <p:grpSpPr>
          <a:xfrm>
            <a:off x="453745" y="164009"/>
            <a:ext cx="10431050" cy="1223794"/>
            <a:chOff x="357528" y="304047"/>
            <a:chExt cx="10431050" cy="1223794"/>
          </a:xfrm>
        </p:grpSpPr>
        <p:grpSp>
          <p:nvGrpSpPr>
            <p:cNvPr id="39" name="组合 38">
              <a:extLst>
                <a:ext uri="{FF2B5EF4-FFF2-40B4-BE49-F238E27FC236}">
                  <a16:creationId xmlns="" xmlns:a16="http://schemas.microsoft.com/office/drawing/2014/main" id="{3A5F1B09-329D-4890-94DE-ABE7BFE53EFC}"/>
                </a:ext>
              </a:extLst>
            </p:cNvPr>
            <p:cNvGrpSpPr/>
            <p:nvPr/>
          </p:nvGrpSpPr>
          <p:grpSpPr>
            <a:xfrm>
              <a:off x="357528" y="304047"/>
              <a:ext cx="612000" cy="468000"/>
              <a:chOff x="8035925" y="-1063808"/>
              <a:chExt cx="3082603" cy="2332866"/>
            </a:xfrm>
          </p:grpSpPr>
          <p:sp>
            <p:nvSpPr>
              <p:cNvPr id="41" name="椭圆 40">
                <a:extLst>
                  <a:ext uri="{FF2B5EF4-FFF2-40B4-BE49-F238E27FC236}">
                    <a16:creationId xmlns="" xmlns:a16="http://schemas.microsoft.com/office/drawing/2014/main" id="{F1B841E4-E66F-436B-B88E-B52E7355FFF1}"/>
                  </a:ext>
                </a:extLst>
              </p:cNvPr>
              <p:cNvSpPr/>
              <p:nvPr/>
            </p:nvSpPr>
            <p:spPr bwMode="auto">
              <a:xfrm>
                <a:off x="10070897" y="215506"/>
                <a:ext cx="1047631" cy="1053552"/>
              </a:xfrm>
              <a:prstGeom prst="ellipse">
                <a:avLst/>
              </a:prstGeom>
              <a:solidFill>
                <a:srgbClr val="00A599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="" xmlns:a16="http://schemas.microsoft.com/office/drawing/2014/main" id="{1FC1EE89-42A9-40CC-9030-ADAC1917C707}"/>
                  </a:ext>
                </a:extLst>
              </p:cNvPr>
              <p:cNvSpPr/>
              <p:nvPr/>
            </p:nvSpPr>
            <p:spPr bwMode="auto">
              <a:xfrm>
                <a:off x="9543311" y="-1063808"/>
                <a:ext cx="1047631" cy="1053552"/>
              </a:xfrm>
              <a:prstGeom prst="ellipse">
                <a:avLst/>
              </a:prstGeom>
              <a:solidFill>
                <a:srgbClr val="F5AF3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="" xmlns:a16="http://schemas.microsoft.com/office/drawing/2014/main" id="{9F1F5C39-76B5-45CF-87FB-3C7D249741DD}"/>
                  </a:ext>
                </a:extLst>
              </p:cNvPr>
              <p:cNvSpPr/>
              <p:nvPr/>
            </p:nvSpPr>
            <p:spPr bwMode="auto">
              <a:xfrm>
                <a:off x="8714249" y="215506"/>
                <a:ext cx="1047631" cy="1053552"/>
              </a:xfrm>
              <a:prstGeom prst="ellipse">
                <a:avLst/>
              </a:prstGeom>
              <a:solidFill>
                <a:srgbClr val="0084A6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="" xmlns:a16="http://schemas.microsoft.com/office/drawing/2014/main" id="{FD348F96-59EE-4436-A7CC-03EE279FD2C8}"/>
                  </a:ext>
                </a:extLst>
              </p:cNvPr>
              <p:cNvSpPr/>
              <p:nvPr/>
            </p:nvSpPr>
            <p:spPr bwMode="auto">
              <a:xfrm>
                <a:off x="8035925" y="-1063808"/>
                <a:ext cx="1047631" cy="1053552"/>
              </a:xfrm>
              <a:prstGeom prst="ellipse">
                <a:avLst/>
              </a:prstGeom>
              <a:solidFill>
                <a:srgbClr val="CB755D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CD6B5D4F-65A4-4EB8-AF54-941FCAF83A83}"/>
                </a:ext>
              </a:extLst>
            </p:cNvPr>
            <p:cNvSpPr/>
            <p:nvPr/>
          </p:nvSpPr>
          <p:spPr>
            <a:xfrm>
              <a:off x="1405256" y="327512"/>
              <a:ext cx="9383322" cy="120032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zh-CN" sz="36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关于这个“后裔”，旧约有一系列的预言（</a:t>
              </a:r>
              <a:r>
                <a:rPr lang="en-US" altLang="zh-CN" sz="36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300</a:t>
              </a:r>
              <a:r>
                <a:rPr lang="zh-CN" altLang="zh-CN" sz="36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多处）：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19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8"/>
          <p:cNvSpPr/>
          <p:nvPr/>
        </p:nvSpPr>
        <p:spPr>
          <a:xfrm>
            <a:off x="1525789" y="1703326"/>
            <a:ext cx="9110589" cy="4506914"/>
          </a:xfrm>
          <a:custGeom>
            <a:avLst/>
            <a:gdLst/>
            <a:ahLst/>
            <a:cxnLst/>
            <a:rect l="0" t="0" r="0" b="0"/>
            <a:pathLst>
              <a:path w="5135564" h="4506914">
                <a:moveTo>
                  <a:pt x="144000" y="0"/>
                </a:moveTo>
                <a:lnTo>
                  <a:pt x="4991563" y="0"/>
                </a:lnTo>
                <a:cubicBezTo>
                  <a:pt x="5071050" y="0"/>
                  <a:pt x="5135563" y="64512"/>
                  <a:pt x="5135563" y="144000"/>
                </a:cubicBezTo>
                <a:lnTo>
                  <a:pt x="5135563" y="4362913"/>
                </a:lnTo>
                <a:cubicBezTo>
                  <a:pt x="5135563" y="4442401"/>
                  <a:pt x="5071050" y="4506913"/>
                  <a:pt x="4991563" y="4506913"/>
                </a:cubicBezTo>
                <a:lnTo>
                  <a:pt x="144000" y="4506913"/>
                </a:lnTo>
                <a:cubicBezTo>
                  <a:pt x="64512" y="4506913"/>
                  <a:pt x="0" y="4442401"/>
                  <a:pt x="0" y="4362913"/>
                </a:cubicBezTo>
                <a:lnTo>
                  <a:pt x="0" y="144000"/>
                </a:lnTo>
                <a:cubicBezTo>
                  <a:pt x="0" y="64512"/>
                  <a:pt x="64512" y="0"/>
                  <a:pt x="144000" y="0"/>
                </a:cubicBezTo>
                <a:close/>
              </a:path>
            </a:pathLst>
          </a:custGeom>
          <a:solidFill>
            <a:srgbClr val="40A69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244974" y="3363062"/>
            <a:ext cx="3702052" cy="517525"/>
            <a:chOff x="6595565" y="3402013"/>
            <a:chExt cx="3701310" cy="51752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5565" y="3425698"/>
              <a:ext cx="449442" cy="4859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8532" y="3433592"/>
              <a:ext cx="449442" cy="4859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1499" y="3409908"/>
              <a:ext cx="449442" cy="4859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34466" y="3417803"/>
              <a:ext cx="449442" cy="4859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47433" y="3402013"/>
              <a:ext cx="449442" cy="48594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文本框 57"/>
          <p:cNvSpPr txBox="1"/>
          <p:nvPr/>
        </p:nvSpPr>
        <p:spPr>
          <a:xfrm>
            <a:off x="2387065" y="1993471"/>
            <a:ext cx="7979879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2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“因为有一个婴孩为我们而生，有一个儿子赐给我们；政权必担在他的肩头上；他的名必称为</a:t>
            </a:r>
            <a:r>
              <a:rPr lang="en-US" altLang="zh-CN" sz="2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“</a:t>
            </a:r>
            <a:r>
              <a:rPr lang="zh-CN" altLang="zh-CN" sz="2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奇妙的策士、全能的神、永恒的父、和平的君</a:t>
            </a:r>
            <a:r>
              <a:rPr lang="en-US" altLang="zh-CN" sz="2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”</a:t>
            </a:r>
            <a:r>
              <a:rPr lang="zh-CN" altLang="zh-CN" sz="2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zh-CN" altLang="en-US" sz="2400" b="1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0727655" y="5588980"/>
            <a:ext cx="612000" cy="468000"/>
            <a:chOff x="8035925" y="-1063808"/>
            <a:chExt cx="3082603" cy="2332866"/>
          </a:xfrm>
        </p:grpSpPr>
        <p:sp>
          <p:nvSpPr>
            <p:cNvPr id="32" name="椭圆 31"/>
            <p:cNvSpPr/>
            <p:nvPr/>
          </p:nvSpPr>
          <p:spPr bwMode="auto">
            <a:xfrm>
              <a:off x="10070897" y="215506"/>
              <a:ext cx="1047631" cy="1053552"/>
            </a:xfrm>
            <a:prstGeom prst="ellipse">
              <a:avLst/>
            </a:prstGeom>
            <a:solidFill>
              <a:srgbClr val="00A599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9543311" y="-1063808"/>
              <a:ext cx="1047631" cy="1053552"/>
            </a:xfrm>
            <a:prstGeom prst="ellipse">
              <a:avLst/>
            </a:prstGeom>
            <a:solidFill>
              <a:srgbClr val="F5AF3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8714249" y="215506"/>
              <a:ext cx="1047631" cy="1053552"/>
            </a:xfrm>
            <a:prstGeom prst="ellipse">
              <a:avLst/>
            </a:prstGeom>
            <a:solidFill>
              <a:srgbClr val="0084A6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8035925" y="-1063808"/>
              <a:ext cx="1047631" cy="1053552"/>
            </a:xfrm>
            <a:prstGeom prst="ellipse">
              <a:avLst/>
            </a:prstGeom>
            <a:solidFill>
              <a:srgbClr val="CB755D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878893CA-AB6D-45C5-B77F-5AD4BDCC2F5B}"/>
              </a:ext>
            </a:extLst>
          </p:cNvPr>
          <p:cNvGrpSpPr/>
          <p:nvPr/>
        </p:nvGrpSpPr>
        <p:grpSpPr>
          <a:xfrm>
            <a:off x="733657" y="135100"/>
            <a:ext cx="10085845" cy="1223794"/>
            <a:chOff x="357528" y="304047"/>
            <a:chExt cx="10085845" cy="1223794"/>
          </a:xfrm>
        </p:grpSpPr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A6FD50E4-68AD-49C5-9F3F-4A30795E959A}"/>
                </a:ext>
              </a:extLst>
            </p:cNvPr>
            <p:cNvGrpSpPr/>
            <p:nvPr/>
          </p:nvGrpSpPr>
          <p:grpSpPr>
            <a:xfrm>
              <a:off x="357528" y="304047"/>
              <a:ext cx="612000" cy="468000"/>
              <a:chOff x="8035925" y="-1063808"/>
              <a:chExt cx="3082603" cy="2332866"/>
            </a:xfrm>
          </p:grpSpPr>
          <p:sp>
            <p:nvSpPr>
              <p:cNvPr id="40" name="椭圆 39">
                <a:extLst>
                  <a:ext uri="{FF2B5EF4-FFF2-40B4-BE49-F238E27FC236}">
                    <a16:creationId xmlns="" xmlns:a16="http://schemas.microsoft.com/office/drawing/2014/main" id="{CC2568BE-A3B5-44BE-911A-B86594B0289B}"/>
                  </a:ext>
                </a:extLst>
              </p:cNvPr>
              <p:cNvSpPr/>
              <p:nvPr/>
            </p:nvSpPr>
            <p:spPr bwMode="auto">
              <a:xfrm>
                <a:off x="10070897" y="215506"/>
                <a:ext cx="1047631" cy="1053552"/>
              </a:xfrm>
              <a:prstGeom prst="ellipse">
                <a:avLst/>
              </a:prstGeom>
              <a:solidFill>
                <a:srgbClr val="00A599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="" xmlns:a16="http://schemas.microsoft.com/office/drawing/2014/main" id="{29BECF57-1DBB-44AA-BE44-DD99BD687BD8}"/>
                  </a:ext>
                </a:extLst>
              </p:cNvPr>
              <p:cNvSpPr/>
              <p:nvPr/>
            </p:nvSpPr>
            <p:spPr bwMode="auto">
              <a:xfrm>
                <a:off x="9543311" y="-1063808"/>
                <a:ext cx="1047631" cy="1053552"/>
              </a:xfrm>
              <a:prstGeom prst="ellipse">
                <a:avLst/>
              </a:prstGeom>
              <a:solidFill>
                <a:srgbClr val="F5AF3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="" xmlns:a16="http://schemas.microsoft.com/office/drawing/2014/main" id="{10076176-1FDA-4065-8CA2-DC432059C172}"/>
                  </a:ext>
                </a:extLst>
              </p:cNvPr>
              <p:cNvSpPr/>
              <p:nvPr/>
            </p:nvSpPr>
            <p:spPr bwMode="auto">
              <a:xfrm>
                <a:off x="8714249" y="215506"/>
                <a:ext cx="1047631" cy="1053552"/>
              </a:xfrm>
              <a:prstGeom prst="ellipse">
                <a:avLst/>
              </a:prstGeom>
              <a:solidFill>
                <a:srgbClr val="0084A6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="" xmlns:a16="http://schemas.microsoft.com/office/drawing/2014/main" id="{1B7F9A7B-80CD-41DB-B7F3-46CEA317FC61}"/>
                  </a:ext>
                </a:extLst>
              </p:cNvPr>
              <p:cNvSpPr/>
              <p:nvPr/>
            </p:nvSpPr>
            <p:spPr bwMode="auto">
              <a:xfrm>
                <a:off x="8035925" y="-1063808"/>
                <a:ext cx="1047631" cy="1053552"/>
              </a:xfrm>
              <a:prstGeom prst="ellipse">
                <a:avLst/>
              </a:prstGeom>
              <a:solidFill>
                <a:srgbClr val="CB755D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AB60BBDB-A96E-465F-AEFC-53F2C8BDE119}"/>
                </a:ext>
              </a:extLst>
            </p:cNvPr>
            <p:cNvSpPr/>
            <p:nvPr/>
          </p:nvSpPr>
          <p:spPr>
            <a:xfrm>
              <a:off x="1060051" y="327512"/>
              <a:ext cx="9383322" cy="120032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zh-CN" sz="36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关于这个“后裔”，旧约有一系列的预言（</a:t>
              </a:r>
              <a:r>
                <a:rPr lang="en-US" altLang="zh-CN" sz="36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300</a:t>
              </a:r>
              <a:r>
                <a:rPr lang="zh-CN" altLang="zh-CN" sz="36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多处）：</a:t>
              </a:r>
            </a:p>
          </p:txBody>
        </p:sp>
      </p:grpSp>
      <p:sp>
        <p:nvSpPr>
          <p:cNvPr id="44" name="文本框 57">
            <a:extLst>
              <a:ext uri="{FF2B5EF4-FFF2-40B4-BE49-F238E27FC236}">
                <a16:creationId xmlns="" xmlns:a16="http://schemas.microsoft.com/office/drawing/2014/main" id="{7F9CBCAC-5AEA-476D-925D-F638494D567F}"/>
              </a:ext>
            </a:extLst>
          </p:cNvPr>
          <p:cNvSpPr txBox="1"/>
          <p:nvPr/>
        </p:nvSpPr>
        <p:spPr>
          <a:xfrm>
            <a:off x="2387064" y="4161753"/>
            <a:ext cx="7979879" cy="10921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buNone/>
            </a:pPr>
            <a:r>
              <a:rPr lang="zh-CN" altLang="zh-CN" sz="2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“他的政权与平安必无穷无尽地增加，他在大卫的宝座上治理他的国，以公平和公义使国坚立稳固，从现在直到永远</a:t>
            </a:r>
            <a:r>
              <a:rPr lang="en-US" altLang="zh-CN" sz="2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……</a:t>
            </a:r>
            <a:r>
              <a:rPr lang="zh-CN" altLang="zh-CN" sz="2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”（</a:t>
            </a:r>
            <a:r>
              <a:rPr lang="en-US" altLang="zh-CN" sz="2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9</a:t>
            </a:r>
            <a:r>
              <a:rPr lang="zh-CN" altLang="zh-CN" sz="2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2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1-7</a:t>
            </a:r>
            <a:r>
              <a:rPr lang="zh-CN" altLang="zh-CN" sz="2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944417" y="1704617"/>
            <a:ext cx="6885026" cy="523026"/>
            <a:chOff x="7970036" y="2014248"/>
            <a:chExt cx="6885026" cy="522623"/>
          </a:xfrm>
        </p:grpSpPr>
        <p:sp>
          <p:nvSpPr>
            <p:cNvPr id="20" name="矩形: 圆角 19"/>
            <p:cNvSpPr/>
            <p:nvPr/>
          </p:nvSpPr>
          <p:spPr bwMode="auto">
            <a:xfrm>
              <a:off x="7970036" y="2014248"/>
              <a:ext cx="6885026" cy="522623"/>
            </a:xfrm>
            <a:prstGeom prst="roundRect">
              <a:avLst>
                <a:gd name="adj" fmla="val 50000"/>
              </a:avLst>
            </a:prstGeom>
            <a:solidFill>
              <a:srgbClr val="0084A6"/>
            </a:solidFill>
            <a:ln w="12700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04" tIns="0" rIns="91404" bIns="3600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21" name="文本框 13"/>
            <p:cNvSpPr txBox="1"/>
            <p:nvPr/>
          </p:nvSpPr>
          <p:spPr>
            <a:xfrm>
              <a:off x="8235942" y="2057110"/>
              <a:ext cx="6619120" cy="4797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>
                <a:buNone/>
              </a:pPr>
              <a:r>
                <a:rPr lang="zh-CN" altLang="zh-CN" b="1" dirty="0">
                  <a:solidFill>
                    <a:schemeClr val="bg1"/>
                  </a:solidFill>
                </a:rPr>
                <a:t>他背负人的罪、受苦、受死（</a:t>
              </a:r>
              <a:r>
                <a:rPr lang="en-US" altLang="zh-CN" b="1" dirty="0">
                  <a:solidFill>
                    <a:schemeClr val="bg1"/>
                  </a:solidFill>
                </a:rPr>
                <a:t>53</a:t>
              </a:r>
              <a:r>
                <a:rPr lang="zh-CN" altLang="zh-CN" b="1" dirty="0">
                  <a:solidFill>
                    <a:schemeClr val="bg1"/>
                  </a:solidFill>
                </a:rPr>
                <a:t>：</a:t>
              </a:r>
              <a:r>
                <a:rPr lang="en-US" altLang="zh-CN" b="1" dirty="0">
                  <a:solidFill>
                    <a:schemeClr val="bg1"/>
                  </a:solidFill>
                </a:rPr>
                <a:t>1-12</a:t>
              </a:r>
              <a:r>
                <a:rPr lang="zh-CN" altLang="zh-CN" b="1" dirty="0">
                  <a:solidFill>
                    <a:schemeClr val="bg1"/>
                  </a:solidFill>
                </a:rPr>
                <a:t>）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44417" y="2586475"/>
            <a:ext cx="6885026" cy="548587"/>
            <a:chOff x="7970035" y="2014247"/>
            <a:chExt cx="6885026" cy="548164"/>
          </a:xfrm>
        </p:grpSpPr>
        <p:sp>
          <p:nvSpPr>
            <p:cNvPr id="16" name="矩形: 圆角 15"/>
            <p:cNvSpPr/>
            <p:nvPr/>
          </p:nvSpPr>
          <p:spPr bwMode="auto">
            <a:xfrm>
              <a:off x="7970035" y="2014247"/>
              <a:ext cx="6885026" cy="548164"/>
            </a:xfrm>
            <a:prstGeom prst="roundRect">
              <a:avLst>
                <a:gd name="adj" fmla="val 50000"/>
              </a:avLst>
            </a:prstGeom>
            <a:solidFill>
              <a:srgbClr val="0084A6"/>
            </a:solidFill>
            <a:ln w="12700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04" tIns="0" rIns="91404" bIns="3600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7" name="文本框 13"/>
            <p:cNvSpPr txBox="1"/>
            <p:nvPr/>
          </p:nvSpPr>
          <p:spPr>
            <a:xfrm>
              <a:off x="8235942" y="2057110"/>
              <a:ext cx="5814412" cy="4797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>
                <a:buNone/>
              </a:pPr>
              <a:r>
                <a:rPr lang="zh-CN" altLang="zh-CN" b="1" dirty="0">
                  <a:solidFill>
                    <a:schemeClr val="bg1"/>
                  </a:solidFill>
                </a:rPr>
                <a:t>作为仆人完成神的工作（赛</a:t>
              </a:r>
              <a:r>
                <a:rPr lang="en-US" altLang="zh-CN" b="1" dirty="0">
                  <a:solidFill>
                    <a:schemeClr val="bg1"/>
                  </a:solidFill>
                </a:rPr>
                <a:t>49:1-6</a:t>
              </a:r>
              <a:r>
                <a:rPr lang="zh-CN" altLang="zh-CN" b="1" dirty="0">
                  <a:solidFill>
                    <a:schemeClr val="bg1"/>
                  </a:solidFill>
                </a:rPr>
                <a:t>）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9948274" y="4779452"/>
            <a:ext cx="1385355" cy="173787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 l="-2140" t="1863" r="2140" b="261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53046077-7F23-47C4-B75B-93296B64282F}"/>
              </a:ext>
            </a:extLst>
          </p:cNvPr>
          <p:cNvGrpSpPr/>
          <p:nvPr/>
        </p:nvGrpSpPr>
        <p:grpSpPr>
          <a:xfrm>
            <a:off x="692721" y="211880"/>
            <a:ext cx="10431050" cy="1223794"/>
            <a:chOff x="357528" y="304047"/>
            <a:chExt cx="10431050" cy="1223794"/>
          </a:xfrm>
        </p:grpSpPr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319FBF9E-430C-4765-8EE6-F90C74BEA1FA}"/>
                </a:ext>
              </a:extLst>
            </p:cNvPr>
            <p:cNvGrpSpPr/>
            <p:nvPr/>
          </p:nvGrpSpPr>
          <p:grpSpPr>
            <a:xfrm>
              <a:off x="357528" y="304047"/>
              <a:ext cx="612000" cy="468000"/>
              <a:chOff x="8035925" y="-1063808"/>
              <a:chExt cx="3082603" cy="2332866"/>
            </a:xfrm>
          </p:grpSpPr>
          <p:sp>
            <p:nvSpPr>
              <p:cNvPr id="30" name="椭圆 29">
                <a:extLst>
                  <a:ext uri="{FF2B5EF4-FFF2-40B4-BE49-F238E27FC236}">
                    <a16:creationId xmlns="" xmlns:a16="http://schemas.microsoft.com/office/drawing/2014/main" id="{FF010CF4-42EB-4CFE-9413-D98B589A5CD0}"/>
                  </a:ext>
                </a:extLst>
              </p:cNvPr>
              <p:cNvSpPr/>
              <p:nvPr/>
            </p:nvSpPr>
            <p:spPr bwMode="auto">
              <a:xfrm>
                <a:off x="10070897" y="215506"/>
                <a:ext cx="1047631" cy="1053552"/>
              </a:xfrm>
              <a:prstGeom prst="ellipse">
                <a:avLst/>
              </a:prstGeom>
              <a:solidFill>
                <a:srgbClr val="00A599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="" xmlns:a16="http://schemas.microsoft.com/office/drawing/2014/main" id="{3A89615D-4507-4483-86DB-D8E39404538B}"/>
                  </a:ext>
                </a:extLst>
              </p:cNvPr>
              <p:cNvSpPr/>
              <p:nvPr/>
            </p:nvSpPr>
            <p:spPr bwMode="auto">
              <a:xfrm>
                <a:off x="9543311" y="-1063808"/>
                <a:ext cx="1047631" cy="1053552"/>
              </a:xfrm>
              <a:prstGeom prst="ellipse">
                <a:avLst/>
              </a:prstGeom>
              <a:solidFill>
                <a:srgbClr val="F5AF3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="" xmlns:a16="http://schemas.microsoft.com/office/drawing/2014/main" id="{92A59ED8-9BAB-44CE-9C45-5C1710AEE06B}"/>
                  </a:ext>
                </a:extLst>
              </p:cNvPr>
              <p:cNvSpPr/>
              <p:nvPr/>
            </p:nvSpPr>
            <p:spPr bwMode="auto">
              <a:xfrm>
                <a:off x="8714249" y="215506"/>
                <a:ext cx="1047631" cy="1053552"/>
              </a:xfrm>
              <a:prstGeom prst="ellipse">
                <a:avLst/>
              </a:prstGeom>
              <a:solidFill>
                <a:srgbClr val="0084A6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="" xmlns:a16="http://schemas.microsoft.com/office/drawing/2014/main" id="{23372AE5-0F92-4C06-ABEC-555E0C0AB63F}"/>
                  </a:ext>
                </a:extLst>
              </p:cNvPr>
              <p:cNvSpPr/>
              <p:nvPr/>
            </p:nvSpPr>
            <p:spPr bwMode="auto">
              <a:xfrm>
                <a:off x="8035925" y="-1063808"/>
                <a:ext cx="1047631" cy="1053552"/>
              </a:xfrm>
              <a:prstGeom prst="ellipse">
                <a:avLst/>
              </a:prstGeom>
              <a:solidFill>
                <a:srgbClr val="CB755D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A20139B1-67E6-42E9-B737-5F92B9B24104}"/>
                </a:ext>
              </a:extLst>
            </p:cNvPr>
            <p:cNvSpPr/>
            <p:nvPr/>
          </p:nvSpPr>
          <p:spPr>
            <a:xfrm>
              <a:off x="1405256" y="327512"/>
              <a:ext cx="9383322" cy="120032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zh-CN" sz="36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关于这个“后裔”，旧约有一系列的预言（</a:t>
              </a:r>
              <a:r>
                <a:rPr lang="en-US" altLang="zh-CN" sz="36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300</a:t>
              </a:r>
              <a:r>
                <a:rPr lang="zh-CN" altLang="zh-CN" sz="36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多处）：</a:t>
              </a:r>
            </a:p>
          </p:txBody>
        </p:sp>
      </p:grpSp>
      <p:sp>
        <p:nvSpPr>
          <p:cNvPr id="34" name="箭头: V 形 33">
            <a:extLst>
              <a:ext uri="{FF2B5EF4-FFF2-40B4-BE49-F238E27FC236}">
                <a16:creationId xmlns="" xmlns:a16="http://schemas.microsoft.com/office/drawing/2014/main" id="{0B62667D-711E-44E0-B4F9-C279BEAD222D}"/>
              </a:ext>
            </a:extLst>
          </p:cNvPr>
          <p:cNvSpPr/>
          <p:nvPr/>
        </p:nvSpPr>
        <p:spPr>
          <a:xfrm>
            <a:off x="-15" y="1830704"/>
            <a:ext cx="5210338" cy="1219133"/>
          </a:xfrm>
          <a:prstGeom prst="chevron">
            <a:avLst/>
          </a:prstGeom>
          <a:solidFill>
            <a:srgbClr val="008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b="1" dirty="0"/>
              <a:t>以赛亚还继续预言关于弥赛亚的更多工作的细节</a:t>
            </a:r>
            <a:r>
              <a:rPr lang="zh-CN" altLang="zh-CN" sz="3200" b="1" dirty="0"/>
              <a:t>：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="" xmlns:a16="http://schemas.microsoft.com/office/drawing/2014/main" id="{F9E9F809-982F-4244-ACD9-F34A118EEFBB}"/>
              </a:ext>
            </a:extLst>
          </p:cNvPr>
          <p:cNvSpPr/>
          <p:nvPr/>
        </p:nvSpPr>
        <p:spPr>
          <a:xfrm>
            <a:off x="1890502" y="4284446"/>
            <a:ext cx="9083215" cy="1737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b="1" dirty="0"/>
              <a:t>既是君王又是仆人；既是拯救者却又死在十字架上；既是圣洁的主却又进入罪人之中；</a:t>
            </a:r>
            <a:r>
              <a:rPr lang="en-US" altLang="zh-CN" sz="2400" b="1" dirty="0"/>
              <a:t>……</a:t>
            </a:r>
            <a:r>
              <a:rPr lang="zh-CN" altLang="zh-CN" sz="2400" b="1" dirty="0"/>
              <a:t>这一切是那么奇妙的应验在耶稣的身上！正是籍着祂的受苦、受死、复活，我们才有可能进入神的国度！何等恩典！</a:t>
            </a:r>
          </a:p>
        </p:txBody>
      </p:sp>
    </p:spTree>
    <p:extLst>
      <p:ext uri="{BB962C8B-B14F-4D97-AF65-F5344CB8AC3E}">
        <p14:creationId xmlns:p14="http://schemas.microsoft.com/office/powerpoint/2010/main" val="368074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84777"/>
      </a:dk2>
      <a:lt2>
        <a:srgbClr val="A8A8A8"/>
      </a:lt2>
      <a:accent1>
        <a:srgbClr val="787890"/>
      </a:accent1>
      <a:accent2>
        <a:srgbClr val="A87878"/>
      </a:accent2>
      <a:accent3>
        <a:srgbClr val="486090"/>
      </a:accent3>
      <a:accent4>
        <a:srgbClr val="909078"/>
      </a:accent4>
      <a:accent5>
        <a:srgbClr val="607878"/>
      </a:accent5>
      <a:accent6>
        <a:srgbClr val="304878"/>
      </a:accent6>
      <a:hlink>
        <a:srgbClr val="184878"/>
      </a:hlink>
      <a:folHlink>
        <a:srgbClr val="78909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507</Words>
  <Application>Microsoft Office PowerPoint</Application>
  <PresentationFormat>宽屏</PresentationFormat>
  <Paragraphs>32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等线</vt:lpstr>
      <vt:lpstr>华文仿宋</vt:lpstr>
      <vt:lpstr>Arial</vt:lpstr>
      <vt:lpstr>微软雅黑</vt:lpstr>
      <vt:lpstr>Calibri</vt:lpstr>
      <vt:lpstr>等线 Light</vt:lpstr>
      <vt:lpstr>宋体</vt:lpstr>
      <vt:lpstr>Calibri Light</vt:lpstr>
      <vt:lpstr>Wingdings</vt:lpstr>
      <vt:lpstr>叶根友毛笔行书2.0版</vt:lpstr>
      <vt:lpstr>黑体</vt:lpstr>
      <vt:lpstr>方正细等线简体</vt:lpstr>
      <vt:lpstr>华文琥珀</vt:lpstr>
      <vt:lpstr>Office 主题</vt:lpstr>
      <vt:lpstr>2_Office 主题​​</vt:lpstr>
      <vt:lpstr>PowerPoint 演示文稿</vt:lpstr>
      <vt:lpstr>PowerPoint 演示文稿</vt:lpstr>
      <vt:lpstr>文章：《恢复圣经的整全性——连贯的叙事、计划、目的》</vt:lpstr>
      <vt:lpstr>亚伯拉罕之约的重点 ——透过“后裔”祝福地上万族</vt:lpstr>
      <vt:lpstr>经文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邱启光</cp:lastModifiedBy>
  <cp:revision>80</cp:revision>
  <dcterms:created xsi:type="dcterms:W3CDTF">2018-04-21T07:02:00Z</dcterms:created>
  <dcterms:modified xsi:type="dcterms:W3CDTF">2020-05-08T15:47:52Z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