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sldIdLst>
    <p:sldId id="285" r:id="rId2"/>
    <p:sldId id="286" r:id="rId3"/>
    <p:sldId id="287" r:id="rId4"/>
    <p:sldId id="288" r:id="rId5"/>
    <p:sldId id="291" r:id="rId6"/>
    <p:sldId id="270" r:id="rId7"/>
    <p:sldId id="290" r:id="rId8"/>
  </p:sldIdLst>
  <p:sldSz cx="12192000" cy="6858000"/>
  <p:notesSz cx="7104063" cy="10234613"/>
  <p:embeddedFontLst>
    <p:embeddedFont>
      <p:font typeface="微软雅黑" panose="020B0503020204020204" pitchFamily="34" charset="-122"/>
      <p:regular r:id="rId9"/>
      <p:bold r:id="rId10"/>
    </p:embeddedFont>
    <p:embeddedFont>
      <p:font typeface="等线" panose="02010600030101010101" pitchFamily="2" charset="-122"/>
      <p:regular r:id="rId11"/>
      <p:bold r:id="rId12"/>
    </p:embeddedFont>
    <p:embeddedFont>
      <p:font typeface="黑体" panose="02010609060101010101" pitchFamily="49" charset="-122"/>
      <p:regular r:id="rId13"/>
    </p:embeddedFont>
    <p:embeddedFont>
      <p:font typeface="等线 Light" panose="02010600030101010101" pitchFamily="2" charset="-122"/>
      <p:regular r:id="rId1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1916"/>
    <a:srgbClr val="8A2115"/>
    <a:srgbClr val="7C1915"/>
    <a:srgbClr val="B24215"/>
    <a:srgbClr val="461815"/>
    <a:srgbClr val="0084A6"/>
    <a:srgbClr val="B8C9DC"/>
    <a:srgbClr val="C1D2E1"/>
    <a:srgbClr val="B5C8DC"/>
    <a:srgbClr val="C0D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8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3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431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"/>
          <p:cNvPicPr>
            <a:picLocks noChangeAspect="1"/>
          </p:cNvPicPr>
          <p:nvPr userDrawn="1"/>
        </p:nvPicPr>
        <p:blipFill>
          <a:blip r:embed="rId2"/>
          <a:srcRect l="4185" r="4347" b="13086"/>
          <a:stretch>
            <a:fillRect/>
          </a:stretch>
        </p:blipFill>
        <p:spPr>
          <a:xfrm>
            <a:off x="0" y="0"/>
            <a:ext cx="12192000" cy="6870931"/>
          </a:xfrm>
          <a:prstGeom prst="rect">
            <a:avLst/>
          </a:prstGeom>
        </p:spPr>
      </p:pic>
      <p:sp>
        <p:nvSpPr>
          <p:cNvPr id="3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991100" y="1295400"/>
            <a:ext cx="6515100" cy="87630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8962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5715"/>
            <a:ext cx="12195175" cy="685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05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98" y="-10795"/>
            <a:ext cx="12202795" cy="68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52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/>
          <a:srcRect l="4301" r="4317" b="13357"/>
          <a:stretch>
            <a:fillRect/>
          </a:stretch>
        </p:blipFill>
        <p:spPr>
          <a:xfrm>
            <a:off x="-1905" y="0"/>
            <a:ext cx="12193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6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43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8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52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74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74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65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11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7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7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86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78029" y="2705725"/>
            <a:ext cx="6920564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78789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等线"/>
                <a:ea typeface="等线" panose="02010600030101010101" pitchFamily="2" charset="-122"/>
                <a:cs typeface="+mn-cs"/>
                <a:sym typeface="+mn-ea"/>
              </a:rPr>
              <a:t> 圣经大故事</a:t>
            </a:r>
            <a:endParaRPr kumimoji="0" lang="zh-CN" altLang="en-US" sz="8800" b="1" i="0" u="none" strike="noStrike" kern="1200" cap="none" spc="0" normalizeH="0" baseline="0" noProof="0" dirty="0">
              <a:ln w="6600">
                <a:solidFill>
                  <a:srgbClr val="A87878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A87878"/>
                </a:outerShdw>
              </a:effectLst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812780" y="2509407"/>
            <a:ext cx="4979963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852190" y="4225786"/>
            <a:ext cx="4979963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五边形 19"/>
          <p:cNvSpPr/>
          <p:nvPr/>
        </p:nvSpPr>
        <p:spPr>
          <a:xfrm>
            <a:off x="0" y="2"/>
            <a:ext cx="7272994" cy="6857997"/>
          </a:xfrm>
          <a:prstGeom prst="homePlate">
            <a:avLst>
              <a:gd name="adj" fmla="val 30000"/>
            </a:avLst>
          </a:prstGeom>
          <a:noFill/>
          <a:ln w="603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副标题 21"/>
          <p:cNvSpPr>
            <a:spLocks noGrp="1"/>
          </p:cNvSpPr>
          <p:nvPr>
            <p:ph type="body" sz="quarter" idx="4294967295"/>
          </p:nvPr>
        </p:nvSpPr>
        <p:spPr>
          <a:xfrm>
            <a:off x="3368757" y="3955506"/>
            <a:ext cx="6015437" cy="671799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（福音宣告和福音拓展使命）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C9574E04-5584-4D24-8BBE-A32E88FCC941}"/>
              </a:ext>
            </a:extLst>
          </p:cNvPr>
          <p:cNvSpPr/>
          <p:nvPr/>
        </p:nvSpPr>
        <p:spPr>
          <a:xfrm>
            <a:off x="1015090" y="1809548"/>
            <a:ext cx="10438973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6600">
                  <a:solidFill>
                    <a:srgbClr val="A8787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87878"/>
                  </a:outerShdw>
                </a:effectLst>
                <a:uLnTx/>
                <a:uFillTx/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第五课：新约</a:t>
            </a:r>
            <a:r>
              <a:rPr kumimoji="0" lang="zh-CN" altLang="en-US" sz="5400" b="1" i="0" u="none" strike="noStrike" kern="1200" cap="none" spc="0" normalizeH="0" baseline="0" noProof="0" dirty="0" smtClean="0">
                <a:ln w="6600">
                  <a:solidFill>
                    <a:srgbClr val="A8787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87878"/>
                  </a:outerShdw>
                </a:effectLst>
                <a:uLnTx/>
                <a:uFillTx/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故事</a:t>
            </a:r>
            <a:endParaRPr kumimoji="0" lang="en-US" altLang="zh-CN" sz="5400" b="1" i="0" u="none" strike="noStrike" kern="1200" cap="none" spc="0" normalizeH="0" baseline="0" noProof="0" dirty="0" smtClean="0">
              <a:ln w="6600">
                <a:solidFill>
                  <a:srgbClr val="A87878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A87878"/>
                </a:outerShdw>
              </a:effectLst>
              <a:uLnTx/>
              <a:uFillTx/>
              <a:latin typeface="叶根友毛笔行书2.0版" panose="02010601030101010101" charset="-122"/>
              <a:ea typeface="叶根友毛笔行书2.0版" panose="02010601030101010101" charset="-122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 w="6600">
                  <a:solidFill>
                    <a:srgbClr val="A8787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87878"/>
                  </a:outerShdw>
                </a:effectLst>
                <a:uLnTx/>
                <a:uFillTx/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——</a:t>
            </a:r>
            <a:r>
              <a:rPr kumimoji="0" lang="zh-CN" altLang="en-US" sz="5400" b="1" i="0" u="none" strike="noStrike" kern="1200" cap="none" spc="0" normalizeH="0" baseline="0" noProof="0" dirty="0">
                <a:ln w="6600">
                  <a:solidFill>
                    <a:srgbClr val="A8787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87878"/>
                  </a:outerShdw>
                </a:effectLst>
                <a:uLnTx/>
                <a:uFillTx/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神国降临和启动</a:t>
            </a:r>
            <a:endParaRPr kumimoji="0" lang="zh-CN" altLang="en-US" sz="5400" b="1" i="0" u="none" strike="noStrike" kern="1200" cap="none" spc="0" normalizeH="0" baseline="0" noProof="0" dirty="0">
              <a:ln w="6600">
                <a:solidFill>
                  <a:srgbClr val="A87878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A87878"/>
                </a:outerShdw>
              </a:effectLst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C6DB8D7-D158-41AB-A092-89F31B94C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E92DE48-55C2-46E7-9ADA-65BDBB0D4DEC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4">
              <a:alphaModFix amt="78000"/>
            </a:blip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3600" b="1" dirty="0">
                <a:solidFill>
                  <a:srgbClr val="0070C0"/>
                </a:solidFill>
              </a:rPr>
              <a:t>耶稣降生的预告印证旧约预言（太</a:t>
            </a:r>
            <a:r>
              <a:rPr lang="en-US" altLang="zh-CN" sz="3600" b="1" dirty="0">
                <a:solidFill>
                  <a:srgbClr val="0070C0"/>
                </a:solidFill>
              </a:rPr>
              <a:t>1:21</a:t>
            </a:r>
            <a:r>
              <a:rPr lang="zh-CN" altLang="zh-CN" sz="3600" b="1" dirty="0">
                <a:solidFill>
                  <a:srgbClr val="0070C0"/>
                </a:solidFill>
              </a:rPr>
              <a:t>；路</a:t>
            </a:r>
            <a:r>
              <a:rPr lang="en-US" altLang="zh-CN" sz="3600" b="1" dirty="0">
                <a:solidFill>
                  <a:srgbClr val="0070C0"/>
                </a:solidFill>
              </a:rPr>
              <a:t>1:30—33; </a:t>
            </a:r>
            <a:r>
              <a:rPr lang="zh-CN" altLang="zh-CN" sz="3600" b="1" dirty="0">
                <a:solidFill>
                  <a:srgbClr val="0070C0"/>
                </a:solidFill>
              </a:rPr>
              <a:t>路</a:t>
            </a:r>
            <a:r>
              <a:rPr lang="en-US" altLang="zh-CN" sz="3600" b="1" dirty="0">
                <a:solidFill>
                  <a:srgbClr val="0070C0"/>
                </a:solidFill>
              </a:rPr>
              <a:t>2:10—11</a:t>
            </a:r>
            <a:r>
              <a:rPr lang="zh-CN" altLang="zh-CN" sz="3600" b="1" dirty="0">
                <a:solidFill>
                  <a:srgbClr val="0070C0"/>
                </a:solidFill>
              </a:rPr>
              <a:t>）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3600" b="1" dirty="0">
                <a:solidFill>
                  <a:srgbClr val="0070C0"/>
                </a:solidFill>
              </a:rPr>
              <a:t>施洗约翰的见证为耶稣预备道路（约</a:t>
            </a:r>
            <a:r>
              <a:rPr lang="en-US" altLang="zh-CN" sz="3600" b="1" dirty="0">
                <a:solidFill>
                  <a:srgbClr val="0070C0"/>
                </a:solidFill>
              </a:rPr>
              <a:t>1:34</a:t>
            </a:r>
            <a:r>
              <a:rPr lang="zh-CN" altLang="zh-CN" sz="3600" b="1" dirty="0">
                <a:solidFill>
                  <a:srgbClr val="0070C0"/>
                </a:solidFill>
              </a:rPr>
              <a:t>）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3600" b="1" dirty="0">
                <a:solidFill>
                  <a:srgbClr val="0070C0"/>
                </a:solidFill>
              </a:rPr>
              <a:t>耶稣的家谱：亚伯拉罕的后裔，大卫的子孙（太</a:t>
            </a:r>
            <a:r>
              <a:rPr lang="en-US" altLang="zh-CN" sz="3600" b="1" dirty="0">
                <a:solidFill>
                  <a:srgbClr val="0070C0"/>
                </a:solidFill>
              </a:rPr>
              <a:t>1:1</a:t>
            </a:r>
            <a:r>
              <a:rPr lang="zh-CN" altLang="zh-CN" sz="3600" b="1" dirty="0">
                <a:solidFill>
                  <a:srgbClr val="0070C0"/>
                </a:solidFill>
              </a:rPr>
              <a:t>）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987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25FF150-4EFD-4479-99DC-3EC1F078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00118" cy="941161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zh-CN" altLang="zh-CN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马可福音呈现完整的“福音宣告”：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F1945D7-92B8-49D5-9366-AA567DE853BD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3">
              <a:alphaModFix amt="78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耶稣的福音宣告：“神的国近了，要悔改，信福音。”（可</a:t>
            </a:r>
            <a:r>
              <a:rPr lang="en-US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1:14-15</a:t>
            </a:r>
            <a:r>
              <a:rPr lang="zh-CN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耶稣的生活服侍</a:t>
            </a: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耶稣的受死复活</a:t>
            </a: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至此，福音宣告的核心已经成型。</a:t>
            </a:r>
          </a:p>
        </p:txBody>
      </p:sp>
    </p:spTree>
    <p:extLst>
      <p:ext uri="{BB962C8B-B14F-4D97-AF65-F5344CB8AC3E}">
        <p14:creationId xmlns:p14="http://schemas.microsoft.com/office/powerpoint/2010/main" val="399037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28470" y="253365"/>
            <a:ext cx="7854069" cy="7683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</a:rPr>
              <a:t>福音宣告</a:t>
            </a:r>
            <a:r>
              <a:rPr lang="en-US" altLang="zh-CN" sz="4400" b="1" dirty="0">
                <a:solidFill>
                  <a:srgbClr val="FF0000"/>
                </a:solidFill>
              </a:rPr>
              <a:t>(kerygma)</a:t>
            </a:r>
            <a:r>
              <a:rPr lang="zh-CN" altLang="en-US" sz="4400" b="1" dirty="0">
                <a:solidFill>
                  <a:srgbClr val="FF0000"/>
                </a:solidFill>
              </a:rPr>
              <a:t>的核心内容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5145" y="1195705"/>
            <a:ext cx="10634267" cy="535241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en-US" altLang="zh-CN" sz="3600" b="1" dirty="0">
                <a:solidFill>
                  <a:srgbClr val="002060"/>
                </a:solidFill>
              </a:rPr>
              <a:t>1</a:t>
            </a:r>
            <a:r>
              <a:rPr lang="zh-CN" altLang="en-US" sz="3600" b="1" dirty="0">
                <a:solidFill>
                  <a:srgbClr val="002060"/>
                </a:solidFill>
              </a:rPr>
              <a:t>、耶稣就是旧约圣经所预言的那位</a:t>
            </a:r>
          </a:p>
          <a:p>
            <a:pPr>
              <a:lnSpc>
                <a:spcPct val="190000"/>
              </a:lnSpc>
            </a:pPr>
            <a:r>
              <a:rPr lang="en-US" altLang="zh-CN" sz="3600" b="1" dirty="0">
                <a:solidFill>
                  <a:srgbClr val="002060"/>
                </a:solidFill>
              </a:rPr>
              <a:t>2</a:t>
            </a:r>
            <a:r>
              <a:rPr lang="zh-CN" altLang="en-US" sz="3600" b="1" dirty="0">
                <a:solidFill>
                  <a:srgbClr val="002060"/>
                </a:solidFill>
              </a:rPr>
              <a:t>、他作为人来到地上生活，四处行善并且医治病人</a:t>
            </a:r>
          </a:p>
          <a:p>
            <a:pPr>
              <a:lnSpc>
                <a:spcPct val="190000"/>
              </a:lnSpc>
            </a:pPr>
            <a:r>
              <a:rPr lang="en-US" altLang="zh-CN" sz="3600" b="1" dirty="0">
                <a:solidFill>
                  <a:srgbClr val="002060"/>
                </a:solidFill>
              </a:rPr>
              <a:t>3</a:t>
            </a:r>
            <a:r>
              <a:rPr lang="zh-CN" altLang="en-US" sz="3600" b="1" dirty="0">
                <a:solidFill>
                  <a:srgbClr val="002060"/>
                </a:solidFill>
              </a:rPr>
              <a:t>、他受死，被埋葬，复活，且升天</a:t>
            </a:r>
          </a:p>
          <a:p>
            <a:pPr>
              <a:lnSpc>
                <a:spcPct val="190000"/>
              </a:lnSpc>
            </a:pPr>
            <a:r>
              <a:rPr lang="en-US" altLang="zh-CN" sz="3600" b="1" dirty="0">
                <a:solidFill>
                  <a:srgbClr val="002060"/>
                </a:solidFill>
              </a:rPr>
              <a:t>4</a:t>
            </a:r>
            <a:r>
              <a:rPr lang="zh-CN" altLang="en-US" sz="3600" b="1" dirty="0">
                <a:solidFill>
                  <a:srgbClr val="002060"/>
                </a:solidFill>
              </a:rPr>
              <a:t>、他将会以君王和审判者的身份再来</a:t>
            </a:r>
          </a:p>
          <a:p>
            <a:pPr>
              <a:lnSpc>
                <a:spcPct val="190000"/>
              </a:lnSpc>
            </a:pPr>
            <a:r>
              <a:rPr lang="en-US" altLang="zh-CN" sz="3600" b="1" dirty="0">
                <a:solidFill>
                  <a:srgbClr val="002060"/>
                </a:solidFill>
              </a:rPr>
              <a:t>5</a:t>
            </a:r>
            <a:r>
              <a:rPr lang="zh-CN" altLang="en-US" sz="3600" b="1" dirty="0">
                <a:solidFill>
                  <a:srgbClr val="002060"/>
                </a:solidFill>
              </a:rPr>
              <a:t>、每一个信靠他的人可以罪得赦免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9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528" y="370599"/>
            <a:ext cx="4702969" cy="646331"/>
            <a:chOff x="357528" y="291985"/>
            <a:chExt cx="4702969" cy="646331"/>
          </a:xfrm>
        </p:grpSpPr>
        <p:grpSp>
          <p:nvGrpSpPr>
            <p:cNvPr id="3" name="组合 2"/>
            <p:cNvGrpSpPr/>
            <p:nvPr/>
          </p:nvGrpSpPr>
          <p:grpSpPr>
            <a:xfrm>
              <a:off x="357528" y="304047"/>
              <a:ext cx="612000" cy="468000"/>
              <a:chOff x="8035925" y="-1063808"/>
              <a:chExt cx="3082603" cy="2332866"/>
            </a:xfrm>
          </p:grpSpPr>
          <p:sp>
            <p:nvSpPr>
              <p:cNvPr id="5" name="椭圆 4"/>
              <p:cNvSpPr/>
              <p:nvPr/>
            </p:nvSpPr>
            <p:spPr bwMode="auto">
              <a:xfrm>
                <a:off x="10070897" y="215506"/>
                <a:ext cx="1047631" cy="1053552"/>
              </a:xfrm>
              <a:prstGeom prst="ellipse">
                <a:avLst/>
              </a:prstGeom>
              <a:solidFill>
                <a:srgbClr val="00A599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 bwMode="auto">
              <a:xfrm>
                <a:off x="9543311" y="-1063808"/>
                <a:ext cx="1047631" cy="1053552"/>
              </a:xfrm>
              <a:prstGeom prst="ellipse">
                <a:avLst/>
              </a:prstGeom>
              <a:solidFill>
                <a:srgbClr val="F5AF31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 bwMode="auto">
              <a:xfrm>
                <a:off x="8714249" y="215506"/>
                <a:ext cx="1047631" cy="1053552"/>
              </a:xfrm>
              <a:prstGeom prst="ellipse">
                <a:avLst/>
              </a:prstGeom>
              <a:solidFill>
                <a:srgbClr val="0084A6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 bwMode="auto">
              <a:xfrm>
                <a:off x="8035925" y="-1063808"/>
                <a:ext cx="1047631" cy="1053552"/>
              </a:xfrm>
              <a:prstGeom prst="ellipse">
                <a:avLst/>
              </a:prstGeom>
              <a:solidFill>
                <a:srgbClr val="CB755D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180647" y="291985"/>
              <a:ext cx="3879850" cy="64633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zh-CN" sz="3600" b="1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神的国开始启动：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细等线简体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725" y="1391157"/>
            <a:ext cx="4902200" cy="4475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" name="椭圆 54"/>
          <p:cNvSpPr/>
          <p:nvPr/>
        </p:nvSpPr>
        <p:spPr bwMode="auto">
          <a:xfrm>
            <a:off x="6799850" y="2154744"/>
            <a:ext cx="227013" cy="227013"/>
          </a:xfrm>
          <a:prstGeom prst="ellipse">
            <a:avLst/>
          </a:prstGeom>
          <a:solidFill>
            <a:srgbClr val="D31B13"/>
          </a:solidFill>
          <a:ln>
            <a:noFill/>
          </a:ln>
          <a:effectLst>
            <a:outerShdw blurRad="63500" sx="101000" sy="101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椭圆 55"/>
          <p:cNvSpPr/>
          <p:nvPr/>
        </p:nvSpPr>
        <p:spPr bwMode="auto">
          <a:xfrm>
            <a:off x="6453775" y="3161219"/>
            <a:ext cx="207963" cy="209550"/>
          </a:xfrm>
          <a:prstGeom prst="ellipse">
            <a:avLst/>
          </a:prstGeom>
          <a:solidFill>
            <a:srgbClr val="D31B13"/>
          </a:solidFill>
          <a:ln>
            <a:noFill/>
          </a:ln>
          <a:effectLst>
            <a:outerShdw blurRad="63500" sx="101000" sy="101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椭圆 56"/>
          <p:cNvSpPr/>
          <p:nvPr/>
        </p:nvSpPr>
        <p:spPr bwMode="auto">
          <a:xfrm>
            <a:off x="5879100" y="4096257"/>
            <a:ext cx="190500" cy="190500"/>
          </a:xfrm>
          <a:prstGeom prst="ellipse">
            <a:avLst/>
          </a:prstGeom>
          <a:solidFill>
            <a:srgbClr val="D31B13"/>
          </a:solidFill>
          <a:ln>
            <a:noFill/>
          </a:ln>
          <a:effectLst>
            <a:outerShdw blurRad="63500" sx="101000" sy="101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椭圆 57"/>
          <p:cNvSpPr/>
          <p:nvPr/>
        </p:nvSpPr>
        <p:spPr bwMode="auto">
          <a:xfrm>
            <a:off x="4968444" y="4940012"/>
            <a:ext cx="173038" cy="173038"/>
          </a:xfrm>
          <a:prstGeom prst="ellipse">
            <a:avLst/>
          </a:prstGeom>
          <a:solidFill>
            <a:srgbClr val="D31B13"/>
          </a:solidFill>
          <a:ln>
            <a:noFill/>
          </a:ln>
          <a:effectLst>
            <a:outerShdw blurRad="63500" sx="101000" sy="101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2" name="文本框 50"/>
          <p:cNvSpPr txBox="1"/>
          <p:nvPr/>
        </p:nvSpPr>
        <p:spPr>
          <a:xfrm>
            <a:off x="3738517" y="6043262"/>
            <a:ext cx="2715258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400" b="1" dirty="0">
                <a:solidFill>
                  <a:srgbClr val="002060"/>
                </a:solidFill>
              </a:rPr>
              <a:t>领受使命（徒</a:t>
            </a:r>
            <a:r>
              <a:rPr lang="en-US" altLang="zh-CN" sz="2400" b="1" dirty="0">
                <a:solidFill>
                  <a:srgbClr val="002060"/>
                </a:solidFill>
              </a:rPr>
              <a:t>1:8</a:t>
            </a:r>
            <a:r>
              <a:rPr lang="zh-CN" altLang="zh-CN" sz="2400" b="1" dirty="0">
                <a:solidFill>
                  <a:srgbClr val="002060"/>
                </a:solidFill>
              </a:rPr>
              <a:t>）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910636" y="1331444"/>
            <a:ext cx="2648560" cy="5005873"/>
          </a:xfrm>
          <a:prstGeom prst="rect">
            <a:avLst/>
          </a:prstGeom>
          <a:blipFill dpi="0" rotWithShape="1">
            <a:blip r:embed="rId5">
              <a:alphaModFix amt="52000"/>
            </a:blip>
            <a:srcRect/>
            <a:stretch>
              <a:fillRect l="-2140" t="1863" r="2140" b="261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948274" y="4779452"/>
            <a:ext cx="1385355" cy="1737873"/>
          </a:xfrm>
          <a:prstGeom prst="rect">
            <a:avLst/>
          </a:prstGeom>
          <a:blipFill dpi="0" rotWithShape="1">
            <a:blip r:embed="rId6">
              <a:alphaModFix amt="10000"/>
            </a:blip>
            <a:srcRect/>
            <a:stretch>
              <a:fillRect l="-2140" t="1863" r="2140" b="261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0937" y="826911"/>
            <a:ext cx="863307" cy="933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椭圆 33">
            <a:extLst>
              <a:ext uri="{FF2B5EF4-FFF2-40B4-BE49-F238E27FC236}">
                <a16:creationId xmlns="" xmlns:a16="http://schemas.microsoft.com/office/drawing/2014/main" id="{3E66F2B6-DD16-4968-8751-ABBE14DDE50C}"/>
              </a:ext>
            </a:extLst>
          </p:cNvPr>
          <p:cNvSpPr/>
          <p:nvPr/>
        </p:nvSpPr>
        <p:spPr bwMode="auto">
          <a:xfrm>
            <a:off x="3738517" y="5490081"/>
            <a:ext cx="173038" cy="173038"/>
          </a:xfrm>
          <a:prstGeom prst="ellipse">
            <a:avLst/>
          </a:prstGeom>
          <a:solidFill>
            <a:srgbClr val="D31B13"/>
          </a:solidFill>
          <a:ln>
            <a:noFill/>
          </a:ln>
          <a:effectLst>
            <a:outerShdw blurRad="63500" sx="101000" sy="101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="" xmlns:a16="http://schemas.microsoft.com/office/drawing/2014/main" id="{FC334CF8-98BB-4B6B-8E9E-56E6CCB681D1}"/>
              </a:ext>
            </a:extLst>
          </p:cNvPr>
          <p:cNvSpPr/>
          <p:nvPr/>
        </p:nvSpPr>
        <p:spPr bwMode="auto">
          <a:xfrm>
            <a:off x="2419143" y="5752994"/>
            <a:ext cx="173038" cy="173038"/>
          </a:xfrm>
          <a:prstGeom prst="ellipse">
            <a:avLst/>
          </a:prstGeom>
          <a:solidFill>
            <a:srgbClr val="D31B13"/>
          </a:solidFill>
          <a:ln>
            <a:noFill/>
          </a:ln>
          <a:effectLst>
            <a:outerShdw blurRad="63500" sx="101000" sy="101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8E65B233-94DF-47B4-BFB6-E24EAC603068}"/>
              </a:ext>
            </a:extLst>
          </p:cNvPr>
          <p:cNvGrpSpPr/>
          <p:nvPr/>
        </p:nvGrpSpPr>
        <p:grpSpPr>
          <a:xfrm>
            <a:off x="596193" y="5475793"/>
            <a:ext cx="1643628" cy="606507"/>
            <a:chOff x="2215051" y="5094778"/>
            <a:chExt cx="1643627" cy="442972"/>
          </a:xfrm>
        </p:grpSpPr>
        <p:sp>
          <p:nvSpPr>
            <p:cNvPr id="38" name="矩形: 圆角 37">
              <a:extLst>
                <a:ext uri="{FF2B5EF4-FFF2-40B4-BE49-F238E27FC236}">
                  <a16:creationId xmlns="" xmlns:a16="http://schemas.microsoft.com/office/drawing/2014/main" id="{E23415C5-2731-4493-86DB-CF9141727106}"/>
                </a:ext>
              </a:extLst>
            </p:cNvPr>
            <p:cNvSpPr/>
            <p:nvPr/>
          </p:nvSpPr>
          <p:spPr bwMode="auto">
            <a:xfrm>
              <a:off x="2215051" y="5094778"/>
              <a:ext cx="1614487" cy="393700"/>
            </a:xfrm>
            <a:prstGeom prst="roundRect">
              <a:avLst>
                <a:gd name="adj" fmla="val 50000"/>
              </a:avLst>
            </a:prstGeom>
            <a:solidFill>
              <a:srgbClr val="0084A6"/>
            </a:solidFill>
            <a:ln w="12700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04" tIns="0" rIns="91404" bIns="3600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39" name="文本框 24">
              <a:extLst>
                <a:ext uri="{FF2B5EF4-FFF2-40B4-BE49-F238E27FC236}">
                  <a16:creationId xmlns="" xmlns:a16="http://schemas.microsoft.com/office/drawing/2014/main" id="{C774047E-447B-4DAA-AB48-32EDB5247ADF}"/>
                </a:ext>
              </a:extLst>
            </p:cNvPr>
            <p:cNvSpPr txBox="1"/>
            <p:nvPr/>
          </p:nvSpPr>
          <p:spPr>
            <a:xfrm>
              <a:off x="2480162" y="5137640"/>
              <a:ext cx="137851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zh-CN" sz="2000" dirty="0">
                  <a:solidFill>
                    <a:schemeClr val="bg1"/>
                  </a:solidFill>
                </a:rPr>
                <a:t>领受使命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EDF96BA4-CB89-4911-8F9D-20F03114C686}"/>
              </a:ext>
            </a:extLst>
          </p:cNvPr>
          <p:cNvGrpSpPr/>
          <p:nvPr/>
        </p:nvGrpSpPr>
        <p:grpSpPr>
          <a:xfrm>
            <a:off x="3345242" y="4251652"/>
            <a:ext cx="1643628" cy="539045"/>
            <a:chOff x="2215051" y="5094778"/>
            <a:chExt cx="1643627" cy="393700"/>
          </a:xfrm>
        </p:grpSpPr>
        <p:sp>
          <p:nvSpPr>
            <p:cNvPr id="44" name="矩形: 圆角 43">
              <a:extLst>
                <a:ext uri="{FF2B5EF4-FFF2-40B4-BE49-F238E27FC236}">
                  <a16:creationId xmlns="" xmlns:a16="http://schemas.microsoft.com/office/drawing/2014/main" id="{01CA821C-A9C4-4F28-8616-210B261CE863}"/>
                </a:ext>
              </a:extLst>
            </p:cNvPr>
            <p:cNvSpPr/>
            <p:nvPr/>
          </p:nvSpPr>
          <p:spPr bwMode="auto">
            <a:xfrm>
              <a:off x="2215051" y="5094778"/>
              <a:ext cx="1614487" cy="393700"/>
            </a:xfrm>
            <a:prstGeom prst="roundRect">
              <a:avLst>
                <a:gd name="adj" fmla="val 50000"/>
              </a:avLst>
            </a:prstGeom>
            <a:solidFill>
              <a:srgbClr val="0084A6"/>
            </a:solidFill>
            <a:ln w="12700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04" tIns="0" rIns="91404" bIns="3600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45" name="文本框 24">
              <a:extLst>
                <a:ext uri="{FF2B5EF4-FFF2-40B4-BE49-F238E27FC236}">
                  <a16:creationId xmlns="" xmlns:a16="http://schemas.microsoft.com/office/drawing/2014/main" id="{3492BC20-5189-4DD6-B49F-0278A5908DC7}"/>
                </a:ext>
              </a:extLst>
            </p:cNvPr>
            <p:cNvSpPr txBox="1"/>
            <p:nvPr/>
          </p:nvSpPr>
          <p:spPr>
            <a:xfrm>
              <a:off x="2480162" y="5137640"/>
              <a:ext cx="1378516" cy="2922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宣告福音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A87A088B-73DF-4FA2-AF22-5A1070500F78}"/>
              </a:ext>
            </a:extLst>
          </p:cNvPr>
          <p:cNvGrpSpPr/>
          <p:nvPr/>
        </p:nvGrpSpPr>
        <p:grpSpPr>
          <a:xfrm>
            <a:off x="2124029" y="4929051"/>
            <a:ext cx="1766888" cy="539045"/>
            <a:chOff x="2091791" y="5086903"/>
            <a:chExt cx="1766887" cy="393700"/>
          </a:xfrm>
        </p:grpSpPr>
        <p:sp>
          <p:nvSpPr>
            <p:cNvPr id="47" name="矩形: 圆角 46">
              <a:extLst>
                <a:ext uri="{FF2B5EF4-FFF2-40B4-BE49-F238E27FC236}">
                  <a16:creationId xmlns="" xmlns:a16="http://schemas.microsoft.com/office/drawing/2014/main" id="{73C0608B-2746-4603-B010-9E9F5F496304}"/>
                </a:ext>
              </a:extLst>
            </p:cNvPr>
            <p:cNvSpPr/>
            <p:nvPr/>
          </p:nvSpPr>
          <p:spPr bwMode="auto">
            <a:xfrm>
              <a:off x="2091791" y="5086903"/>
              <a:ext cx="1614487" cy="393700"/>
            </a:xfrm>
            <a:prstGeom prst="roundRect">
              <a:avLst>
                <a:gd name="adj" fmla="val 50000"/>
              </a:avLst>
            </a:prstGeom>
            <a:solidFill>
              <a:srgbClr val="0084A6"/>
            </a:solidFill>
            <a:ln w="12700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04" tIns="0" rIns="91404" bIns="3600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48" name="文本框 24">
              <a:extLst>
                <a:ext uri="{FF2B5EF4-FFF2-40B4-BE49-F238E27FC236}">
                  <a16:creationId xmlns="" xmlns:a16="http://schemas.microsoft.com/office/drawing/2014/main" id="{77814E06-E64F-425B-9508-5EF19F23E6CC}"/>
                </a:ext>
              </a:extLst>
            </p:cNvPr>
            <p:cNvSpPr txBox="1"/>
            <p:nvPr/>
          </p:nvSpPr>
          <p:spPr>
            <a:xfrm>
              <a:off x="2480162" y="5137640"/>
              <a:ext cx="1378516" cy="2922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圣灵降临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1D738760-B86F-4F3F-9F65-55F99823B9AD}"/>
              </a:ext>
            </a:extLst>
          </p:cNvPr>
          <p:cNvGrpSpPr/>
          <p:nvPr/>
        </p:nvGrpSpPr>
        <p:grpSpPr>
          <a:xfrm>
            <a:off x="3995759" y="3522624"/>
            <a:ext cx="1643628" cy="539045"/>
            <a:chOff x="2215051" y="5094778"/>
            <a:chExt cx="1643627" cy="393700"/>
          </a:xfrm>
        </p:grpSpPr>
        <p:sp>
          <p:nvSpPr>
            <p:cNvPr id="50" name="矩形: 圆角 49">
              <a:extLst>
                <a:ext uri="{FF2B5EF4-FFF2-40B4-BE49-F238E27FC236}">
                  <a16:creationId xmlns="" xmlns:a16="http://schemas.microsoft.com/office/drawing/2014/main" id="{79EB8AE5-A13C-4661-887A-308D4B3C4C23}"/>
                </a:ext>
              </a:extLst>
            </p:cNvPr>
            <p:cNvSpPr/>
            <p:nvPr/>
          </p:nvSpPr>
          <p:spPr bwMode="auto">
            <a:xfrm>
              <a:off x="2215051" y="5094778"/>
              <a:ext cx="1614487" cy="393700"/>
            </a:xfrm>
            <a:prstGeom prst="roundRect">
              <a:avLst>
                <a:gd name="adj" fmla="val 50000"/>
              </a:avLst>
            </a:prstGeom>
            <a:solidFill>
              <a:srgbClr val="0084A6"/>
            </a:solidFill>
            <a:ln w="12700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04" tIns="0" rIns="91404" bIns="3600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51" name="文本框 24">
              <a:extLst>
                <a:ext uri="{FF2B5EF4-FFF2-40B4-BE49-F238E27FC236}">
                  <a16:creationId xmlns="" xmlns:a16="http://schemas.microsoft.com/office/drawing/2014/main" id="{AF31FD6A-6646-4637-AB73-EFF2F1C8F0A2}"/>
                </a:ext>
              </a:extLst>
            </p:cNvPr>
            <p:cNvSpPr txBox="1"/>
            <p:nvPr/>
          </p:nvSpPr>
          <p:spPr>
            <a:xfrm>
              <a:off x="2480162" y="5137640"/>
              <a:ext cx="1378516" cy="2922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教会建立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FEDB1B00-489B-4E70-8346-21F1AA93DBDD}"/>
              </a:ext>
            </a:extLst>
          </p:cNvPr>
          <p:cNvGrpSpPr/>
          <p:nvPr/>
        </p:nvGrpSpPr>
        <p:grpSpPr>
          <a:xfrm>
            <a:off x="4648253" y="2812701"/>
            <a:ext cx="1643628" cy="539045"/>
            <a:chOff x="2215051" y="5094778"/>
            <a:chExt cx="1643627" cy="393700"/>
          </a:xfrm>
        </p:grpSpPr>
        <p:sp>
          <p:nvSpPr>
            <p:cNvPr id="53" name="矩形: 圆角 52">
              <a:extLst>
                <a:ext uri="{FF2B5EF4-FFF2-40B4-BE49-F238E27FC236}">
                  <a16:creationId xmlns="" xmlns:a16="http://schemas.microsoft.com/office/drawing/2014/main" id="{262CE379-E57A-4BEC-972E-FE9865A6F151}"/>
                </a:ext>
              </a:extLst>
            </p:cNvPr>
            <p:cNvSpPr/>
            <p:nvPr/>
          </p:nvSpPr>
          <p:spPr bwMode="auto">
            <a:xfrm>
              <a:off x="2215051" y="5094778"/>
              <a:ext cx="1614487" cy="393700"/>
            </a:xfrm>
            <a:prstGeom prst="roundRect">
              <a:avLst>
                <a:gd name="adj" fmla="val 50000"/>
              </a:avLst>
            </a:prstGeom>
            <a:solidFill>
              <a:srgbClr val="0084A6"/>
            </a:solidFill>
            <a:ln w="12700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04" tIns="0" rIns="91404" bIns="3600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67" name="文本框 24">
              <a:extLst>
                <a:ext uri="{FF2B5EF4-FFF2-40B4-BE49-F238E27FC236}">
                  <a16:creationId xmlns="" xmlns:a16="http://schemas.microsoft.com/office/drawing/2014/main" id="{B4CCC2D9-746C-4C6C-A964-5B92D7EDBA6C}"/>
                </a:ext>
              </a:extLst>
            </p:cNvPr>
            <p:cNvSpPr txBox="1"/>
            <p:nvPr/>
          </p:nvSpPr>
          <p:spPr>
            <a:xfrm>
              <a:off x="2480162" y="5137642"/>
              <a:ext cx="1378516" cy="2922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撒玛利亚</a:t>
              </a: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="" xmlns:a16="http://schemas.microsoft.com/office/drawing/2014/main" id="{936A3374-474D-4B9C-8628-AA1706680E58}"/>
              </a:ext>
            </a:extLst>
          </p:cNvPr>
          <p:cNvGrpSpPr/>
          <p:nvPr/>
        </p:nvGrpSpPr>
        <p:grpSpPr>
          <a:xfrm>
            <a:off x="5054489" y="1905980"/>
            <a:ext cx="1614488" cy="539045"/>
            <a:chOff x="2215051" y="5094778"/>
            <a:chExt cx="1614487" cy="393700"/>
          </a:xfrm>
        </p:grpSpPr>
        <p:sp>
          <p:nvSpPr>
            <p:cNvPr id="78" name="矩形: 圆角 77">
              <a:extLst>
                <a:ext uri="{FF2B5EF4-FFF2-40B4-BE49-F238E27FC236}">
                  <a16:creationId xmlns="" xmlns:a16="http://schemas.microsoft.com/office/drawing/2014/main" id="{FCD5CDD9-5020-4ED2-82CD-96431368C45F}"/>
                </a:ext>
              </a:extLst>
            </p:cNvPr>
            <p:cNvSpPr/>
            <p:nvPr/>
          </p:nvSpPr>
          <p:spPr bwMode="auto">
            <a:xfrm>
              <a:off x="2215051" y="5094778"/>
              <a:ext cx="1614487" cy="393700"/>
            </a:xfrm>
            <a:prstGeom prst="roundRect">
              <a:avLst>
                <a:gd name="adj" fmla="val 50000"/>
              </a:avLst>
            </a:prstGeom>
            <a:solidFill>
              <a:srgbClr val="0084A6"/>
            </a:solidFill>
            <a:ln w="12700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04" tIns="0" rIns="91404" bIns="3600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79" name="文本框 24">
              <a:extLst>
                <a:ext uri="{FF2B5EF4-FFF2-40B4-BE49-F238E27FC236}">
                  <a16:creationId xmlns="" xmlns:a16="http://schemas.microsoft.com/office/drawing/2014/main" id="{0EABFA53-6533-4F02-B6FE-B825E6088676}"/>
                </a:ext>
              </a:extLst>
            </p:cNvPr>
            <p:cNvSpPr txBox="1"/>
            <p:nvPr/>
          </p:nvSpPr>
          <p:spPr>
            <a:xfrm>
              <a:off x="2358568" y="5137057"/>
              <a:ext cx="1378516" cy="2922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外邦人</a:t>
              </a: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="" xmlns:a16="http://schemas.microsoft.com/office/drawing/2014/main" id="{49C85DF0-F612-4B09-95BF-A966A694B555}"/>
              </a:ext>
            </a:extLst>
          </p:cNvPr>
          <p:cNvGrpSpPr/>
          <p:nvPr/>
        </p:nvGrpSpPr>
        <p:grpSpPr>
          <a:xfrm>
            <a:off x="5109636" y="905653"/>
            <a:ext cx="1614488" cy="539045"/>
            <a:chOff x="2215051" y="5094778"/>
            <a:chExt cx="1614487" cy="393700"/>
          </a:xfrm>
        </p:grpSpPr>
        <p:sp>
          <p:nvSpPr>
            <p:cNvPr id="81" name="矩形: 圆角 80">
              <a:extLst>
                <a:ext uri="{FF2B5EF4-FFF2-40B4-BE49-F238E27FC236}">
                  <a16:creationId xmlns="" xmlns:a16="http://schemas.microsoft.com/office/drawing/2014/main" id="{7096C1E2-40AA-4BC7-BEAA-B7BD39A3B0D8}"/>
                </a:ext>
              </a:extLst>
            </p:cNvPr>
            <p:cNvSpPr/>
            <p:nvPr/>
          </p:nvSpPr>
          <p:spPr bwMode="auto">
            <a:xfrm>
              <a:off x="2215051" y="5094778"/>
              <a:ext cx="1614487" cy="393700"/>
            </a:xfrm>
            <a:prstGeom prst="roundRect">
              <a:avLst>
                <a:gd name="adj" fmla="val 50000"/>
              </a:avLst>
            </a:prstGeom>
            <a:solidFill>
              <a:srgbClr val="0084A6"/>
            </a:solidFill>
            <a:ln w="12700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04" tIns="0" rIns="91404" bIns="3600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82" name="文本框 24">
              <a:extLst>
                <a:ext uri="{FF2B5EF4-FFF2-40B4-BE49-F238E27FC236}">
                  <a16:creationId xmlns="" xmlns:a16="http://schemas.microsoft.com/office/drawing/2014/main" id="{CA0E31A9-D751-41F8-9396-7535C92DE53A}"/>
                </a:ext>
              </a:extLst>
            </p:cNvPr>
            <p:cNvSpPr txBox="1"/>
            <p:nvPr/>
          </p:nvSpPr>
          <p:spPr>
            <a:xfrm>
              <a:off x="2358568" y="5137057"/>
              <a:ext cx="1378516" cy="2922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直到地极</a:t>
              </a:r>
            </a:p>
          </p:txBody>
        </p:sp>
      </p:grpSp>
      <p:sp>
        <p:nvSpPr>
          <p:cNvPr id="83" name="文本框 50">
            <a:extLst>
              <a:ext uri="{FF2B5EF4-FFF2-40B4-BE49-F238E27FC236}">
                <a16:creationId xmlns="" xmlns:a16="http://schemas.microsoft.com/office/drawing/2014/main" id="{5037E8F0-7A26-4584-AC75-BCD0B18B6B5F}"/>
              </a:ext>
            </a:extLst>
          </p:cNvPr>
          <p:cNvSpPr txBox="1"/>
          <p:nvPr/>
        </p:nvSpPr>
        <p:spPr>
          <a:xfrm>
            <a:off x="5005158" y="5325222"/>
            <a:ext cx="3105196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400" b="1" dirty="0">
                <a:solidFill>
                  <a:srgbClr val="002060"/>
                </a:solidFill>
              </a:rPr>
              <a:t>圣灵降临（徒</a:t>
            </a:r>
            <a:r>
              <a:rPr lang="en-US" altLang="zh-CN" sz="2400" b="1" dirty="0">
                <a:solidFill>
                  <a:srgbClr val="002060"/>
                </a:solidFill>
              </a:rPr>
              <a:t>2:2-4</a:t>
            </a:r>
            <a:r>
              <a:rPr lang="zh-CN" altLang="zh-CN" sz="2400" b="1" dirty="0">
                <a:solidFill>
                  <a:srgbClr val="002060"/>
                </a:solidFill>
              </a:rPr>
              <a:t>）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84" name="文本框 50">
            <a:extLst>
              <a:ext uri="{FF2B5EF4-FFF2-40B4-BE49-F238E27FC236}">
                <a16:creationId xmlns="" xmlns:a16="http://schemas.microsoft.com/office/drawing/2014/main" id="{656A5CD0-C0E0-4966-BC38-0998B97A9701}"/>
              </a:ext>
            </a:extLst>
          </p:cNvPr>
          <p:cNvSpPr txBox="1"/>
          <p:nvPr/>
        </p:nvSpPr>
        <p:spPr>
          <a:xfrm>
            <a:off x="5748669" y="4525796"/>
            <a:ext cx="29421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2060"/>
                </a:solidFill>
              </a:rPr>
              <a:t>宣告福音</a:t>
            </a:r>
            <a:r>
              <a:rPr lang="zh-CN" altLang="zh-CN" sz="2400" b="1" dirty="0">
                <a:solidFill>
                  <a:srgbClr val="002060"/>
                </a:solidFill>
              </a:rPr>
              <a:t>（徒</a:t>
            </a:r>
            <a:r>
              <a:rPr lang="en-US" altLang="zh-CN" sz="2400" b="1" dirty="0">
                <a:solidFill>
                  <a:srgbClr val="002060"/>
                </a:solidFill>
              </a:rPr>
              <a:t>2:14</a:t>
            </a:r>
            <a:r>
              <a:rPr lang="zh-CN" altLang="zh-CN" sz="2400" b="1" dirty="0">
                <a:solidFill>
                  <a:srgbClr val="002060"/>
                </a:solidFill>
              </a:rPr>
              <a:t>）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85" name="文本框 50">
            <a:extLst>
              <a:ext uri="{FF2B5EF4-FFF2-40B4-BE49-F238E27FC236}">
                <a16:creationId xmlns="" xmlns:a16="http://schemas.microsoft.com/office/drawing/2014/main" id="{19224A40-FFF9-42AA-B3FD-9FF5D4969C51}"/>
              </a:ext>
            </a:extLst>
          </p:cNvPr>
          <p:cNvSpPr txBox="1"/>
          <p:nvPr/>
        </p:nvSpPr>
        <p:spPr>
          <a:xfrm>
            <a:off x="6392656" y="3766652"/>
            <a:ext cx="345114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2060"/>
                </a:solidFill>
              </a:rPr>
              <a:t>教会建立</a:t>
            </a:r>
            <a:r>
              <a:rPr lang="zh-CN" altLang="zh-CN" sz="2400" b="1" dirty="0">
                <a:solidFill>
                  <a:srgbClr val="002060"/>
                </a:solidFill>
              </a:rPr>
              <a:t>（徒</a:t>
            </a:r>
            <a:r>
              <a:rPr lang="en-US" altLang="zh-CN" sz="2400" b="1" dirty="0">
                <a:solidFill>
                  <a:srgbClr val="002060"/>
                </a:solidFill>
              </a:rPr>
              <a:t>2:41-42</a:t>
            </a:r>
            <a:r>
              <a:rPr lang="zh-CN" altLang="zh-CN" sz="2400" b="1" dirty="0">
                <a:solidFill>
                  <a:srgbClr val="002060"/>
                </a:solidFill>
              </a:rPr>
              <a:t>）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86" name="文本框 50">
            <a:extLst>
              <a:ext uri="{FF2B5EF4-FFF2-40B4-BE49-F238E27FC236}">
                <a16:creationId xmlns="" xmlns:a16="http://schemas.microsoft.com/office/drawing/2014/main" id="{AE22E3EF-BDE5-4C56-859F-D5C99FEAC14B}"/>
              </a:ext>
            </a:extLst>
          </p:cNvPr>
          <p:cNvSpPr txBox="1"/>
          <p:nvPr/>
        </p:nvSpPr>
        <p:spPr>
          <a:xfrm>
            <a:off x="6913356" y="2851630"/>
            <a:ext cx="2575877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2060"/>
                </a:solidFill>
              </a:rPr>
              <a:t>撒玛利亚</a:t>
            </a:r>
            <a:r>
              <a:rPr lang="zh-CN" altLang="zh-CN" sz="2400" b="1" dirty="0">
                <a:solidFill>
                  <a:srgbClr val="002060"/>
                </a:solidFill>
              </a:rPr>
              <a:t>（徒</a:t>
            </a:r>
            <a:r>
              <a:rPr lang="en-US" altLang="zh-CN" sz="2400" b="1" dirty="0">
                <a:solidFill>
                  <a:srgbClr val="002060"/>
                </a:solidFill>
              </a:rPr>
              <a:t>8</a:t>
            </a:r>
            <a:r>
              <a:rPr lang="zh-CN" altLang="zh-CN" sz="2400" b="1" dirty="0">
                <a:solidFill>
                  <a:srgbClr val="002060"/>
                </a:solidFill>
              </a:rPr>
              <a:t>）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87" name="文本框 50">
            <a:extLst>
              <a:ext uri="{FF2B5EF4-FFF2-40B4-BE49-F238E27FC236}">
                <a16:creationId xmlns="" xmlns:a16="http://schemas.microsoft.com/office/drawing/2014/main" id="{5CC5B57C-C6DC-4D63-AA16-95249E751D8D}"/>
              </a:ext>
            </a:extLst>
          </p:cNvPr>
          <p:cNvSpPr txBox="1"/>
          <p:nvPr/>
        </p:nvSpPr>
        <p:spPr>
          <a:xfrm>
            <a:off x="7433264" y="1913658"/>
            <a:ext cx="251501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2060"/>
                </a:solidFill>
              </a:rPr>
              <a:t>外邦人</a:t>
            </a:r>
            <a:r>
              <a:rPr lang="zh-CN" altLang="zh-CN" sz="2400" b="1" dirty="0">
                <a:solidFill>
                  <a:srgbClr val="002060"/>
                </a:solidFill>
              </a:rPr>
              <a:t>（徒</a:t>
            </a:r>
            <a:r>
              <a:rPr lang="en-US" altLang="zh-CN" sz="2400" b="1" dirty="0">
                <a:solidFill>
                  <a:srgbClr val="002060"/>
                </a:solidFill>
              </a:rPr>
              <a:t>10</a:t>
            </a:r>
            <a:r>
              <a:rPr lang="zh-CN" altLang="zh-CN" sz="2400" b="1" dirty="0">
                <a:solidFill>
                  <a:srgbClr val="002060"/>
                </a:solidFill>
              </a:rPr>
              <a:t>）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88" name="文本框 50">
            <a:extLst>
              <a:ext uri="{FF2B5EF4-FFF2-40B4-BE49-F238E27FC236}">
                <a16:creationId xmlns="" xmlns:a16="http://schemas.microsoft.com/office/drawing/2014/main" id="{B4346AEC-53E4-4B32-BCDD-E5D230AD7FB7}"/>
              </a:ext>
            </a:extLst>
          </p:cNvPr>
          <p:cNvSpPr txBox="1"/>
          <p:nvPr/>
        </p:nvSpPr>
        <p:spPr>
          <a:xfrm>
            <a:off x="7759361" y="998513"/>
            <a:ext cx="3110802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2060"/>
                </a:solidFill>
              </a:rPr>
              <a:t>直到地极</a:t>
            </a:r>
            <a:r>
              <a:rPr lang="zh-CN" altLang="zh-CN" sz="2400" b="1" dirty="0">
                <a:solidFill>
                  <a:srgbClr val="002060"/>
                </a:solidFill>
              </a:rPr>
              <a:t>（徒</a:t>
            </a:r>
            <a:r>
              <a:rPr lang="en-US" altLang="zh-CN" sz="2400" b="1" dirty="0">
                <a:solidFill>
                  <a:srgbClr val="002060"/>
                </a:solidFill>
              </a:rPr>
              <a:t>13-28</a:t>
            </a:r>
            <a:r>
              <a:rPr lang="zh-CN" altLang="zh-CN" sz="2400" b="1" dirty="0">
                <a:solidFill>
                  <a:srgbClr val="002060"/>
                </a:solidFill>
              </a:rPr>
              <a:t>）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7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="" xmlns:a16="http://schemas.microsoft.com/office/drawing/2014/main" id="{0A810892-249E-4E73-80DE-5376F0147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4" y="365125"/>
            <a:ext cx="11170919" cy="303478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zh-CN" altLang="zh-CN" sz="36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拓展策略：保罗</a:t>
            </a:r>
            <a:r>
              <a:rPr lang="zh-CN" altLang="zh-CN" sz="36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循环</a:t>
            </a:r>
            <a:r>
              <a:rPr lang="en-US" altLang="zh-CN" sz="36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/>
            </a:r>
            <a:br>
              <a:rPr lang="en-US" altLang="zh-CN" sz="36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br>
            <a:r>
              <a:rPr lang="en-US" sz="3200" b="1" dirty="0">
                <a:solidFill>
                  <a:schemeClr val="accent2"/>
                </a:solidFill>
                <a:latin typeface="+mn-ea"/>
                <a:ea typeface="+mn-ea"/>
              </a:rPr>
              <a:t>1.</a:t>
            </a:r>
            <a:r>
              <a:rPr lang="zh-CN" altLang="en-US" sz="3200" b="1" dirty="0">
                <a:solidFill>
                  <a:schemeClr val="accent2"/>
                </a:solidFill>
                <a:latin typeface="+mn-ea"/>
                <a:ea typeface="+mn-ea"/>
              </a:rPr>
              <a:t>他们会在某些策略性城市及其周边传扬福音；</a:t>
            </a:r>
            <a:r>
              <a:rPr lang="en-US" sz="3200" b="1" dirty="0">
                <a:solidFill>
                  <a:schemeClr val="accent2"/>
                </a:solidFill>
                <a:latin typeface="+mn-ea"/>
                <a:ea typeface="+mn-ea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+mn-ea"/>
                <a:ea typeface="+mn-ea"/>
              </a:rPr>
            </a:br>
            <a:r>
              <a:rPr lang="en-US" sz="3200" b="1" dirty="0">
                <a:solidFill>
                  <a:schemeClr val="accent2"/>
                </a:solidFill>
                <a:latin typeface="+mn-ea"/>
                <a:ea typeface="+mn-ea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+mn-ea"/>
                <a:ea typeface="+mn-ea"/>
              </a:rPr>
              <a:t>他们教导培训新信徒</a:t>
            </a:r>
            <a:r>
              <a:rPr lang="en-US" sz="3200" b="1" dirty="0">
                <a:solidFill>
                  <a:schemeClr val="accent2"/>
                </a:solidFill>
                <a:latin typeface="+mn-ea"/>
                <a:ea typeface="+mn-ea"/>
              </a:rPr>
              <a:t>—</a:t>
            </a:r>
            <a:r>
              <a:rPr lang="zh-CN" altLang="en-US" sz="3200" b="1" dirty="0">
                <a:solidFill>
                  <a:schemeClr val="accent2"/>
                </a:solidFill>
                <a:latin typeface="+mn-ea"/>
                <a:ea typeface="+mn-ea"/>
              </a:rPr>
              <a:t>使徒的教训；</a:t>
            </a:r>
            <a:r>
              <a:rPr lang="en-US" sz="3200" b="1" dirty="0">
                <a:solidFill>
                  <a:schemeClr val="accent2"/>
                </a:solidFill>
                <a:latin typeface="+mn-ea"/>
                <a:ea typeface="+mn-ea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+mn-ea"/>
                <a:ea typeface="+mn-ea"/>
              </a:rPr>
            </a:br>
            <a:r>
              <a:rPr lang="en-US" sz="3200" b="1" dirty="0">
                <a:solidFill>
                  <a:schemeClr val="accent2"/>
                </a:solidFill>
                <a:latin typeface="+mn-ea"/>
                <a:ea typeface="+mn-ea"/>
              </a:rPr>
              <a:t>3.</a:t>
            </a:r>
            <a:r>
              <a:rPr lang="zh-CN" altLang="en-US" sz="3200" b="1" dirty="0">
                <a:solidFill>
                  <a:schemeClr val="accent2"/>
                </a:solidFill>
                <a:latin typeface="+mn-ea"/>
                <a:ea typeface="+mn-ea"/>
              </a:rPr>
              <a:t>他们将信徒组织起来建立教会，并在每个教会指定（按立）长老</a:t>
            </a:r>
            <a:r>
              <a:rPr lang="zh-CN" altLang="en-US" sz="3200" b="1" dirty="0" smtClean="0">
                <a:solidFill>
                  <a:schemeClr val="accent2"/>
                </a:solidFill>
                <a:latin typeface="+mn-ea"/>
                <a:ea typeface="+mn-ea"/>
              </a:rPr>
              <a:t>。</a:t>
            </a:r>
            <a:endParaRPr lang="zh-CN" altLang="en-US" sz="3600" b="1" dirty="0">
              <a:solidFill>
                <a:schemeClr val="accent2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="" xmlns:a16="http://schemas.microsoft.com/office/drawing/2014/main" id="{F061FB93-EE5D-4572-957F-10542CCB2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4" y="3990110"/>
            <a:ext cx="11170919" cy="2155600"/>
          </a:xfrm>
          <a:blipFill>
            <a:blip r:embed="rId3">
              <a:alphaModFix amt="78000"/>
            </a:blip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002060"/>
                </a:solidFill>
              </a:rPr>
              <a:t>虽然遭受各样的逼迫、拦阻、偏离，但圣灵依然带领教会不断拓展福音直到今天。</a:t>
            </a: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002060"/>
                </a:solidFill>
              </a:rPr>
              <a:t>最后，基督还要再来，施行审判，更新一切被破坏的创造，神的国完全成就！</a:t>
            </a:r>
          </a:p>
        </p:txBody>
      </p:sp>
    </p:spTree>
    <p:extLst>
      <p:ext uri="{BB962C8B-B14F-4D97-AF65-F5344CB8AC3E}">
        <p14:creationId xmlns:p14="http://schemas.microsoft.com/office/powerpoint/2010/main" val="8758836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84777"/>
      </a:dk2>
      <a:lt2>
        <a:srgbClr val="A8A8A8"/>
      </a:lt2>
      <a:accent1>
        <a:srgbClr val="787890"/>
      </a:accent1>
      <a:accent2>
        <a:srgbClr val="A87878"/>
      </a:accent2>
      <a:accent3>
        <a:srgbClr val="486090"/>
      </a:accent3>
      <a:accent4>
        <a:srgbClr val="909078"/>
      </a:accent4>
      <a:accent5>
        <a:srgbClr val="607878"/>
      </a:accent5>
      <a:accent6>
        <a:srgbClr val="304878"/>
      </a:accent6>
      <a:hlink>
        <a:srgbClr val="184878"/>
      </a:hlink>
      <a:folHlink>
        <a:srgbClr val="78909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299</Words>
  <Application>Microsoft Office PowerPoint</Application>
  <PresentationFormat>宽屏</PresentationFormat>
  <Paragraphs>36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叶根友毛笔行书2.0版</vt:lpstr>
      <vt:lpstr>微软雅黑</vt:lpstr>
      <vt:lpstr>等线</vt:lpstr>
      <vt:lpstr>黑体</vt:lpstr>
      <vt:lpstr>Wingdings</vt:lpstr>
      <vt:lpstr>等线 Light</vt:lpstr>
      <vt:lpstr>方正细等线简体</vt:lpstr>
      <vt:lpstr>2_Office 主题​​</vt:lpstr>
      <vt:lpstr>PowerPoint 演示文稿</vt:lpstr>
      <vt:lpstr>PowerPoint 演示文稿</vt:lpstr>
      <vt:lpstr>PowerPoint 演示文稿</vt:lpstr>
      <vt:lpstr>马可福音呈现完整的“福音宣告”：</vt:lpstr>
      <vt:lpstr>PowerPoint 演示文稿</vt:lpstr>
      <vt:lpstr>PowerPoint 演示文稿</vt:lpstr>
      <vt:lpstr>拓展策略：保罗循环 1.他们会在某些策略性城市及其周边传扬福音； 2.他们教导培训新信徒—使徒的教训； 3.他们将信徒组织起来建立教会，并在每个教会指定（按立）长老。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邱启光</cp:lastModifiedBy>
  <cp:revision>80</cp:revision>
  <dcterms:created xsi:type="dcterms:W3CDTF">2018-04-21T07:02:00Z</dcterms:created>
  <dcterms:modified xsi:type="dcterms:W3CDTF">2020-05-08T16:04:37Z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