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sldIdLst>
    <p:sldId id="278" r:id="rId2"/>
    <p:sldId id="279" r:id="rId3"/>
    <p:sldId id="261" r:id="rId4"/>
    <p:sldId id="266" r:id="rId5"/>
    <p:sldId id="262" r:id="rId6"/>
    <p:sldId id="276" r:id="rId7"/>
    <p:sldId id="263" r:id="rId8"/>
    <p:sldId id="269" r:id="rId9"/>
    <p:sldId id="280" r:id="rId10"/>
    <p:sldId id="281" r:id="rId11"/>
    <p:sldId id="282" r:id="rId12"/>
    <p:sldId id="285" r:id="rId13"/>
    <p:sldId id="283" r:id="rId14"/>
    <p:sldId id="284" r:id="rId15"/>
    <p:sldId id="267" r:id="rId16"/>
  </p:sldIdLst>
  <p:sldSz cx="12192000" cy="6858000"/>
  <p:notesSz cx="7104063" cy="10234613"/>
  <p:embeddedFontLst>
    <p:embeddedFont>
      <p:font typeface="Tahoma" panose="020B0604030504040204" pitchFamily="34" charset="0"/>
      <p:regular r:id="rId17"/>
      <p:bold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黑体" panose="02010609060101010101" pitchFamily="49" charset="-122"/>
      <p:regular r:id="rId23"/>
    </p:embeddedFont>
    <p:embeddedFont>
      <p:font typeface="等线 Light" panose="02010600030101010101" pitchFamily="2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A6"/>
    <a:srgbClr val="631916"/>
    <a:srgbClr val="8A2115"/>
    <a:srgbClr val="7C1915"/>
    <a:srgbClr val="B24215"/>
    <a:srgbClr val="461815"/>
    <a:srgbClr val="B8C9DC"/>
    <a:srgbClr val="C1D2E1"/>
    <a:srgbClr val="B5C8DC"/>
    <a:srgbClr val="C0D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4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6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8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"/>
          <p:cNvPicPr>
            <a:picLocks noChangeAspect="1"/>
          </p:cNvPicPr>
          <p:nvPr userDrawn="1"/>
        </p:nvPicPr>
        <p:blipFill>
          <a:blip r:embed="rId2"/>
          <a:srcRect l="4185" r="4347" b="13086"/>
          <a:stretch>
            <a:fillRect/>
          </a:stretch>
        </p:blipFill>
        <p:spPr>
          <a:xfrm>
            <a:off x="0" y="0"/>
            <a:ext cx="12192000" cy="6870931"/>
          </a:xfrm>
          <a:prstGeom prst="rect">
            <a:avLst/>
          </a:prstGeom>
        </p:spPr>
      </p:pic>
      <p:sp>
        <p:nvSpPr>
          <p:cNvPr id="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991100" y="1295400"/>
            <a:ext cx="6515100" cy="87630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3490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5715"/>
            <a:ext cx="12195175" cy="68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8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98" y="-10795"/>
            <a:ext cx="12202795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9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rcRect l="4301" r="4317" b="13357"/>
          <a:stretch>
            <a:fillRect/>
          </a:stretch>
        </p:blipFill>
        <p:spPr>
          <a:xfrm>
            <a:off x="-1905" y="0"/>
            <a:ext cx="12193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7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0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4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5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9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2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3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5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4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78000"/>
            <a:lum/>
            <a:extLst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787-31F2-4F8D-B72D-4700523DBE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C788-8FCF-4979-925B-52C2D26659E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0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947400" y="2705725"/>
            <a:ext cx="6461106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zh-CN" altLang="en-US" sz="8800" b="1" dirty="0">
                <a:solidFill>
                  <a:srgbClr val="78789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圣经大故事</a:t>
            </a:r>
            <a:endParaRPr lang="zh-CN" altLang="en-US" sz="8800" b="1" dirty="0">
              <a:ln w="6600">
                <a:solidFill>
                  <a:srgbClr val="A87878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87878"/>
                </a:outerShdw>
              </a:effectLst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812780" y="2509407"/>
            <a:ext cx="4979963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852190" y="4225786"/>
            <a:ext cx="4979963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五边形 19"/>
          <p:cNvSpPr/>
          <p:nvPr/>
        </p:nvSpPr>
        <p:spPr>
          <a:xfrm>
            <a:off x="0" y="2"/>
            <a:ext cx="7272994" cy="6857997"/>
          </a:xfrm>
          <a:prstGeom prst="homePlate">
            <a:avLst>
              <a:gd name="adj" fmla="val 30000"/>
            </a:avLst>
          </a:prstGeom>
          <a:noFill/>
          <a:ln w="603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任意多边形: 形状 77"/>
          <p:cNvSpPr/>
          <p:nvPr/>
        </p:nvSpPr>
        <p:spPr>
          <a:xfrm>
            <a:off x="1153498" y="1345131"/>
            <a:ext cx="7416000" cy="1459853"/>
          </a:xfrm>
          <a:custGeom>
            <a:avLst/>
            <a:gdLst>
              <a:gd name="connsiteX0" fmla="*/ 1914541 w 7407027"/>
              <a:gd name="connsiteY0" fmla="*/ 0 h 1659487"/>
              <a:gd name="connsiteX1" fmla="*/ 7407027 w 7407027"/>
              <a:gd name="connsiteY1" fmla="*/ 0 h 1659487"/>
              <a:gd name="connsiteX2" fmla="*/ 7407027 w 7407027"/>
              <a:gd name="connsiteY2" fmla="*/ 1659487 h 1659487"/>
              <a:gd name="connsiteX3" fmla="*/ 0 w 7407027"/>
              <a:gd name="connsiteY3" fmla="*/ 1659487 h 1659487"/>
              <a:gd name="connsiteX4" fmla="*/ 0 w 7407027"/>
              <a:gd name="connsiteY4" fmla="*/ 692469 h 1659487"/>
              <a:gd name="connsiteX5" fmla="*/ 1914541 w 7407027"/>
              <a:gd name="connsiteY5" fmla="*/ 0 h 16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7027" h="1659487">
                <a:moveTo>
                  <a:pt x="1914541" y="0"/>
                </a:moveTo>
                <a:lnTo>
                  <a:pt x="7407027" y="0"/>
                </a:lnTo>
                <a:lnTo>
                  <a:pt x="7407027" y="1659487"/>
                </a:lnTo>
                <a:lnTo>
                  <a:pt x="0" y="1659487"/>
                </a:lnTo>
                <a:lnTo>
                  <a:pt x="0" y="692469"/>
                </a:lnTo>
                <a:lnTo>
                  <a:pt x="1914541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38100">
            <a:solidFill>
              <a:srgbClr val="008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-1680731" y="3365025"/>
            <a:ext cx="0" cy="288000"/>
          </a:xfrm>
          <a:prstGeom prst="line">
            <a:avLst/>
          </a:prstGeom>
          <a:ln w="38100">
            <a:solidFill>
              <a:srgbClr val="00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443">
            <a:off x="330478" y="286297"/>
            <a:ext cx="3412622" cy="27298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57391" y="5557987"/>
            <a:ext cx="933624" cy="883293"/>
            <a:chOff x="1205691" y="4721781"/>
            <a:chExt cx="933625" cy="883293"/>
          </a:xfrm>
        </p:grpSpPr>
        <p:sp>
          <p:nvSpPr>
            <p:cNvPr id="24" name="椭圆 23"/>
            <p:cNvSpPr/>
            <p:nvPr/>
          </p:nvSpPr>
          <p:spPr bwMode="auto">
            <a:xfrm>
              <a:off x="1256024" y="4721781"/>
              <a:ext cx="883292" cy="883293"/>
            </a:xfrm>
            <a:prstGeom prst="ellipse">
              <a:avLst/>
            </a:prstGeom>
            <a:solidFill>
              <a:srgbClr val="538C9F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05691" y="4901817"/>
              <a:ext cx="902812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新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约</a:t>
              </a:r>
              <a:endParaRPr lang="zh-CN" altLang="en-US" sz="2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673922" y="770966"/>
            <a:ext cx="4792613" cy="6087034"/>
            <a:chOff x="6722256" y="358911"/>
            <a:chExt cx="4708206" cy="5979830"/>
          </a:xfrm>
        </p:grpSpPr>
        <p:pic>
          <p:nvPicPr>
            <p:cNvPr id="32" name="图片 31" descr="78bf254a146a045eedac3cb543baf42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722256" y="358911"/>
              <a:ext cx="4708206" cy="597983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矩形 36"/>
            <p:cNvSpPr/>
            <p:nvPr/>
          </p:nvSpPr>
          <p:spPr>
            <a:xfrm>
              <a:off x="7657704" y="1206733"/>
              <a:ext cx="2086592" cy="3854891"/>
            </a:xfrm>
            <a:custGeom>
              <a:avLst/>
              <a:gdLst>
                <a:gd name="connsiteX0" fmla="*/ 0 w 2178000"/>
                <a:gd name="connsiteY0" fmla="*/ 0 h 3384000"/>
                <a:gd name="connsiteX1" fmla="*/ 2178000 w 2178000"/>
                <a:gd name="connsiteY1" fmla="*/ 0 h 3384000"/>
                <a:gd name="connsiteX2" fmla="*/ 2178000 w 2178000"/>
                <a:gd name="connsiteY2" fmla="*/ 3384000 h 3384000"/>
                <a:gd name="connsiteX3" fmla="*/ 0 w 2178000"/>
                <a:gd name="connsiteY3" fmla="*/ 3384000 h 3384000"/>
                <a:gd name="connsiteX4" fmla="*/ 0 w 2178000"/>
                <a:gd name="connsiteY4" fmla="*/ 0 h 3384000"/>
                <a:gd name="connsiteX0-1" fmla="*/ 0 w 2183379"/>
                <a:gd name="connsiteY0-2" fmla="*/ 661595 h 4045595"/>
                <a:gd name="connsiteX1-3" fmla="*/ 2183379 w 2183379"/>
                <a:gd name="connsiteY1-4" fmla="*/ 0 h 4045595"/>
                <a:gd name="connsiteX2-5" fmla="*/ 2178000 w 2183379"/>
                <a:gd name="connsiteY2-6" fmla="*/ 4045595 h 4045595"/>
                <a:gd name="connsiteX3-7" fmla="*/ 0 w 2183379"/>
                <a:gd name="connsiteY3-8" fmla="*/ 4045595 h 4045595"/>
                <a:gd name="connsiteX4-9" fmla="*/ 0 w 2183379"/>
                <a:gd name="connsiteY4-10" fmla="*/ 661595 h 4045595"/>
                <a:gd name="connsiteX0-11" fmla="*/ 0 w 2183379"/>
                <a:gd name="connsiteY0-12" fmla="*/ 661595 h 4045595"/>
                <a:gd name="connsiteX1-13" fmla="*/ 2183379 w 2183379"/>
                <a:gd name="connsiteY1-14" fmla="*/ 0 h 4045595"/>
                <a:gd name="connsiteX2-15" fmla="*/ 2157904 w 2183379"/>
                <a:gd name="connsiteY2-16" fmla="*/ 3894869 h 4045595"/>
                <a:gd name="connsiteX3-17" fmla="*/ 0 w 2183379"/>
                <a:gd name="connsiteY3-18" fmla="*/ 4045595 h 4045595"/>
                <a:gd name="connsiteX4-19" fmla="*/ 0 w 2183379"/>
                <a:gd name="connsiteY4-20" fmla="*/ 661595 h 4045595"/>
                <a:gd name="connsiteX0-21" fmla="*/ 0 w 2183379"/>
                <a:gd name="connsiteY0-22" fmla="*/ 661595 h 4045595"/>
                <a:gd name="connsiteX1-23" fmla="*/ 2183379 w 2183379"/>
                <a:gd name="connsiteY1-24" fmla="*/ 0 h 4045595"/>
                <a:gd name="connsiteX2-25" fmla="*/ 2178001 w 2183379"/>
                <a:gd name="connsiteY2-26" fmla="*/ 3975256 h 4045595"/>
                <a:gd name="connsiteX3-27" fmla="*/ 0 w 2183379"/>
                <a:gd name="connsiteY3-28" fmla="*/ 4045595 h 4045595"/>
                <a:gd name="connsiteX4-29" fmla="*/ 0 w 2183379"/>
                <a:gd name="connsiteY4-30" fmla="*/ 661595 h 40455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83379" h="4045595">
                  <a:moveTo>
                    <a:pt x="0" y="661595"/>
                  </a:moveTo>
                  <a:lnTo>
                    <a:pt x="2183379" y="0"/>
                  </a:lnTo>
                  <a:cubicBezTo>
                    <a:pt x="2181586" y="1325085"/>
                    <a:pt x="2179794" y="2650171"/>
                    <a:pt x="2178001" y="3975256"/>
                  </a:cubicBezTo>
                  <a:lnTo>
                    <a:pt x="0" y="4045595"/>
                  </a:lnTo>
                  <a:lnTo>
                    <a:pt x="0" y="661595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42080" r="-415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7528" y="371563"/>
            <a:ext cx="7236805" cy="584775"/>
            <a:chOff x="357528" y="291985"/>
            <a:chExt cx="7236805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357528" y="304047"/>
              <a:ext cx="612000" cy="468000"/>
              <a:chOff x="8035925" y="-1063808"/>
              <a:chExt cx="3082603" cy="2332866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10070897" y="215506"/>
                <a:ext cx="1047631" cy="1053552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180644" y="291985"/>
              <a:ext cx="6413689" cy="584775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以</a:t>
              </a:r>
              <a:r>
                <a:rPr lang="zh-CN" altLang="en-US" sz="32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教会</a:t>
              </a:r>
              <a:r>
                <a:rPr lang="en-US" altLang="zh-CN" sz="32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32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“宣道群体”为</a:t>
              </a:r>
              <a:r>
                <a:rPr lang="zh-CN" altLang="en-US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中心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细等线简体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2" name="文本框 50"/>
          <p:cNvSpPr txBox="1"/>
          <p:nvPr/>
        </p:nvSpPr>
        <p:spPr>
          <a:xfrm>
            <a:off x="2036789" y="1478577"/>
            <a:ext cx="5740424" cy="1113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神计划中最关键的策略是群体！透过祂所拣选的群体去祝福万民（林后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5:18—19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2400" b="1" dirty="0">
              <a:solidFill>
                <a:srgbClr val="00729A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2" name="Picture 4" descr="https://timgsa.baidu.com/timg?image&amp;quality=80&amp;size=b9999_10000&amp;sec=1588853895929&amp;di=88813520c5c477b998e92b496336a994&amp;imgtype=0&amp;src=http%3A%2F%2Fimg.jk51.com%2Fimg_jk51%2F97556012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76141" y="1529025"/>
            <a:ext cx="2101111" cy="3960000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2398751" y="3769490"/>
            <a:ext cx="5114857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CN" altLang="zh-CN" sz="2800" dirty="0"/>
              <a:t>相信应许，按照律法生活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成为</a:t>
            </a:r>
            <a:r>
              <a:rPr lang="zh-CN" altLang="zh-CN" sz="2800" dirty="0"/>
              <a:t>圣洁群体，参与祝福万族。</a:t>
            </a:r>
            <a:endParaRPr lang="zh-CN" altLang="en-US" sz="28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443">
            <a:off x="358799" y="237849"/>
            <a:ext cx="3412622" cy="2729885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 bwMode="auto">
          <a:xfrm>
            <a:off x="1107725" y="3814483"/>
            <a:ext cx="883291" cy="883293"/>
          </a:xfrm>
          <a:prstGeom prst="ellipse">
            <a:avLst/>
          </a:prstGeom>
          <a:solidFill>
            <a:srgbClr val="538C9F"/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/>
              <a:t>旧约</a:t>
            </a:r>
            <a:endParaRPr lang="zh-CN" altLang="en-US" sz="2400" b="1" dirty="0"/>
          </a:p>
        </p:txBody>
      </p:sp>
      <p:sp>
        <p:nvSpPr>
          <p:cNvPr id="26" name="矩形 25"/>
          <p:cNvSpPr/>
          <p:nvPr/>
        </p:nvSpPr>
        <p:spPr>
          <a:xfrm>
            <a:off x="2349572" y="5417810"/>
            <a:ext cx="5114857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相信福音，按照教训生活，</a:t>
            </a:r>
            <a:endParaRPr lang="en-US" altLang="zh-CN" sz="2800" dirty="0" smtClean="0"/>
          </a:p>
          <a:p>
            <a:r>
              <a:rPr lang="zh-CN" altLang="en-US" sz="2800" dirty="0" smtClean="0"/>
              <a:t>成为福音群体，使万族作门徒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30505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任意多边形: 形状 77"/>
          <p:cNvSpPr/>
          <p:nvPr/>
        </p:nvSpPr>
        <p:spPr>
          <a:xfrm>
            <a:off x="1153498" y="1345131"/>
            <a:ext cx="7416000" cy="1459853"/>
          </a:xfrm>
          <a:custGeom>
            <a:avLst/>
            <a:gdLst>
              <a:gd name="connsiteX0" fmla="*/ 1914541 w 7407027"/>
              <a:gd name="connsiteY0" fmla="*/ 0 h 1659487"/>
              <a:gd name="connsiteX1" fmla="*/ 7407027 w 7407027"/>
              <a:gd name="connsiteY1" fmla="*/ 0 h 1659487"/>
              <a:gd name="connsiteX2" fmla="*/ 7407027 w 7407027"/>
              <a:gd name="connsiteY2" fmla="*/ 1659487 h 1659487"/>
              <a:gd name="connsiteX3" fmla="*/ 0 w 7407027"/>
              <a:gd name="connsiteY3" fmla="*/ 1659487 h 1659487"/>
              <a:gd name="connsiteX4" fmla="*/ 0 w 7407027"/>
              <a:gd name="connsiteY4" fmla="*/ 692469 h 1659487"/>
              <a:gd name="connsiteX5" fmla="*/ 1914541 w 7407027"/>
              <a:gd name="connsiteY5" fmla="*/ 0 h 165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7027" h="1659487">
                <a:moveTo>
                  <a:pt x="1914541" y="0"/>
                </a:moveTo>
                <a:lnTo>
                  <a:pt x="7407027" y="0"/>
                </a:lnTo>
                <a:lnTo>
                  <a:pt x="7407027" y="1659487"/>
                </a:lnTo>
                <a:lnTo>
                  <a:pt x="0" y="1659487"/>
                </a:lnTo>
                <a:lnTo>
                  <a:pt x="0" y="692469"/>
                </a:lnTo>
                <a:lnTo>
                  <a:pt x="1914541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38100">
            <a:solidFill>
              <a:srgbClr val="008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-1680731" y="3365025"/>
            <a:ext cx="0" cy="288000"/>
          </a:xfrm>
          <a:prstGeom prst="line">
            <a:avLst/>
          </a:prstGeom>
          <a:ln w="38100">
            <a:solidFill>
              <a:srgbClr val="008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443">
            <a:off x="330478" y="286297"/>
            <a:ext cx="3412622" cy="272988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69531" y="3028995"/>
            <a:ext cx="184731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endParaRPr lang="zh-CN" altLang="en-US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945642" y="615556"/>
            <a:ext cx="4792613" cy="6087034"/>
            <a:chOff x="6722256" y="358911"/>
            <a:chExt cx="4708206" cy="5979830"/>
          </a:xfrm>
        </p:grpSpPr>
        <p:pic>
          <p:nvPicPr>
            <p:cNvPr id="32" name="图片 31" descr="78bf254a146a045eedac3cb543baf42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722256" y="358911"/>
              <a:ext cx="4708206" cy="597983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矩形 36"/>
            <p:cNvSpPr/>
            <p:nvPr/>
          </p:nvSpPr>
          <p:spPr>
            <a:xfrm>
              <a:off x="7657704" y="1206733"/>
              <a:ext cx="2086592" cy="3854891"/>
            </a:xfrm>
            <a:custGeom>
              <a:avLst/>
              <a:gdLst>
                <a:gd name="connsiteX0" fmla="*/ 0 w 2178000"/>
                <a:gd name="connsiteY0" fmla="*/ 0 h 3384000"/>
                <a:gd name="connsiteX1" fmla="*/ 2178000 w 2178000"/>
                <a:gd name="connsiteY1" fmla="*/ 0 h 3384000"/>
                <a:gd name="connsiteX2" fmla="*/ 2178000 w 2178000"/>
                <a:gd name="connsiteY2" fmla="*/ 3384000 h 3384000"/>
                <a:gd name="connsiteX3" fmla="*/ 0 w 2178000"/>
                <a:gd name="connsiteY3" fmla="*/ 3384000 h 3384000"/>
                <a:gd name="connsiteX4" fmla="*/ 0 w 2178000"/>
                <a:gd name="connsiteY4" fmla="*/ 0 h 3384000"/>
                <a:gd name="connsiteX0-1" fmla="*/ 0 w 2183379"/>
                <a:gd name="connsiteY0-2" fmla="*/ 661595 h 4045595"/>
                <a:gd name="connsiteX1-3" fmla="*/ 2183379 w 2183379"/>
                <a:gd name="connsiteY1-4" fmla="*/ 0 h 4045595"/>
                <a:gd name="connsiteX2-5" fmla="*/ 2178000 w 2183379"/>
                <a:gd name="connsiteY2-6" fmla="*/ 4045595 h 4045595"/>
                <a:gd name="connsiteX3-7" fmla="*/ 0 w 2183379"/>
                <a:gd name="connsiteY3-8" fmla="*/ 4045595 h 4045595"/>
                <a:gd name="connsiteX4-9" fmla="*/ 0 w 2183379"/>
                <a:gd name="connsiteY4-10" fmla="*/ 661595 h 4045595"/>
                <a:gd name="connsiteX0-11" fmla="*/ 0 w 2183379"/>
                <a:gd name="connsiteY0-12" fmla="*/ 661595 h 4045595"/>
                <a:gd name="connsiteX1-13" fmla="*/ 2183379 w 2183379"/>
                <a:gd name="connsiteY1-14" fmla="*/ 0 h 4045595"/>
                <a:gd name="connsiteX2-15" fmla="*/ 2157904 w 2183379"/>
                <a:gd name="connsiteY2-16" fmla="*/ 3894869 h 4045595"/>
                <a:gd name="connsiteX3-17" fmla="*/ 0 w 2183379"/>
                <a:gd name="connsiteY3-18" fmla="*/ 4045595 h 4045595"/>
                <a:gd name="connsiteX4-19" fmla="*/ 0 w 2183379"/>
                <a:gd name="connsiteY4-20" fmla="*/ 661595 h 4045595"/>
                <a:gd name="connsiteX0-21" fmla="*/ 0 w 2183379"/>
                <a:gd name="connsiteY0-22" fmla="*/ 661595 h 4045595"/>
                <a:gd name="connsiteX1-23" fmla="*/ 2183379 w 2183379"/>
                <a:gd name="connsiteY1-24" fmla="*/ 0 h 4045595"/>
                <a:gd name="connsiteX2-25" fmla="*/ 2178001 w 2183379"/>
                <a:gd name="connsiteY2-26" fmla="*/ 3975256 h 4045595"/>
                <a:gd name="connsiteX3-27" fmla="*/ 0 w 2183379"/>
                <a:gd name="connsiteY3-28" fmla="*/ 4045595 h 4045595"/>
                <a:gd name="connsiteX4-29" fmla="*/ 0 w 2183379"/>
                <a:gd name="connsiteY4-30" fmla="*/ 661595 h 40455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83379" h="4045595">
                  <a:moveTo>
                    <a:pt x="0" y="661595"/>
                  </a:moveTo>
                  <a:lnTo>
                    <a:pt x="2183379" y="0"/>
                  </a:lnTo>
                  <a:cubicBezTo>
                    <a:pt x="2181586" y="1325085"/>
                    <a:pt x="2179794" y="2650171"/>
                    <a:pt x="2178001" y="3975256"/>
                  </a:cubicBezTo>
                  <a:lnTo>
                    <a:pt x="0" y="4045595"/>
                  </a:lnTo>
                  <a:lnTo>
                    <a:pt x="0" y="661595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42080" r="-415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7528" y="371563"/>
            <a:ext cx="7236805" cy="584775"/>
            <a:chOff x="357528" y="291985"/>
            <a:chExt cx="7236805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357528" y="304047"/>
              <a:ext cx="612000" cy="468000"/>
              <a:chOff x="8035925" y="-1063808"/>
              <a:chExt cx="3082603" cy="2332866"/>
            </a:xfrm>
          </p:grpSpPr>
          <p:sp>
            <p:nvSpPr>
              <p:cNvPr id="5" name="椭圆 4"/>
              <p:cNvSpPr/>
              <p:nvPr/>
            </p:nvSpPr>
            <p:spPr bwMode="auto">
              <a:xfrm>
                <a:off x="10070897" y="215506"/>
                <a:ext cx="1047631" cy="1053552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180644" y="291985"/>
              <a:ext cx="6413689" cy="584775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以</a:t>
              </a:r>
              <a:r>
                <a:rPr lang="zh-CN" altLang="en-US" sz="32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教会</a:t>
              </a:r>
              <a:r>
                <a:rPr lang="en-US" altLang="zh-CN" sz="32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32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“宣道群体”为</a:t>
              </a:r>
              <a:r>
                <a:rPr lang="zh-CN" altLang="en-US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中心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细等线简体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2" name="文本框 50"/>
          <p:cNvSpPr txBox="1"/>
          <p:nvPr/>
        </p:nvSpPr>
        <p:spPr>
          <a:xfrm>
            <a:off x="2036789" y="1478577"/>
            <a:ext cx="5740424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神计划中最关键的策略是群体！透过祂所拣选的群体去祝福万民（林后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5:18—19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2400" b="1" dirty="0">
              <a:solidFill>
                <a:srgbClr val="00729A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2" name="Picture 4" descr="https://timgsa.baidu.com/timg?image&amp;quality=80&amp;size=b9999_10000&amp;sec=1588853895929&amp;di=88813520c5c477b998e92b496336a994&amp;imgtype=0&amp;src=http%3A%2F%2Fimg.jk51.com%2Fimg_jk51%2F97556012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0749" y="1430536"/>
            <a:ext cx="2101111" cy="3960000"/>
          </a:xfrm>
          <a:prstGeom prst="flowChartManualIn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 42"/>
          <p:cNvSpPr/>
          <p:nvPr/>
        </p:nvSpPr>
        <p:spPr>
          <a:xfrm>
            <a:off x="1127513" y="3240423"/>
            <a:ext cx="6793236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CN" altLang="zh-CN" sz="2800" dirty="0" smtClean="0"/>
              <a:t>保</a:t>
            </a:r>
            <a:r>
              <a:rPr lang="zh-CN" altLang="zh-CN" sz="2800" dirty="0"/>
              <a:t>罗揭示了神计划的中心——教会（弗</a:t>
            </a:r>
            <a:r>
              <a:rPr lang="en-US" altLang="zh-CN" sz="2800" dirty="0"/>
              <a:t>2</a:t>
            </a:r>
            <a:r>
              <a:rPr lang="zh-CN" altLang="zh-CN" sz="2800" dirty="0"/>
              <a:t>：</a:t>
            </a:r>
            <a:r>
              <a:rPr lang="en-US" altLang="zh-CN" sz="2800" dirty="0"/>
              <a:t>19—3:13</a:t>
            </a:r>
            <a:r>
              <a:rPr lang="zh-CN" altLang="zh-CN" sz="2800" dirty="0"/>
              <a:t>）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lang="zh-CN" altLang="zh-CN" sz="2800" dirty="0"/>
              <a:t>她是由犹太人和外邦人组成的新群体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lang="zh-CN" altLang="zh-CN" sz="2800" dirty="0"/>
              <a:t>她是神向世界彰显祂智慧的途径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lang="zh-CN" altLang="zh-CN" sz="2800" dirty="0"/>
              <a:t>她的本质和形式结构是一个“家”</a:t>
            </a:r>
          </a:p>
          <a:p>
            <a:pPr marL="342900" indent="-342900">
              <a:buFont typeface="Wingdings" pitchFamily="2" charset="2"/>
              <a:buChar char="u"/>
            </a:pPr>
            <a:r>
              <a:rPr lang="zh-CN" altLang="zh-CN" sz="2800" dirty="0"/>
              <a:t>她是福音拓展的</a:t>
            </a:r>
            <a:r>
              <a:rPr lang="zh-CN" altLang="zh-CN" sz="2800" dirty="0" smtClean="0"/>
              <a:t>基地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36739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6153" y="1203805"/>
            <a:ext cx="8989076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CN" altLang="en-US" sz="2400" i="1" dirty="0" smtClean="0">
                <a:solidFill>
                  <a:srgbClr val="0070C0"/>
                </a:solidFill>
              </a:rPr>
              <a:t>“我</a:t>
            </a:r>
            <a:r>
              <a:rPr lang="zh-CN" altLang="en-US" sz="2400" i="1" dirty="0">
                <a:solidFill>
                  <a:srgbClr val="0070C0"/>
                </a:solidFill>
              </a:rPr>
              <a:t>指望快到你那里去，所以先将这些事写给你。倘若我耽延日久，你也可以知道在神的家中当怎样行，这家就是永生神的教会，真理的柱石和根基</a:t>
            </a:r>
            <a:r>
              <a:rPr lang="zh-CN" altLang="en-US" sz="2400" i="1" dirty="0" smtClean="0">
                <a:solidFill>
                  <a:srgbClr val="0070C0"/>
                </a:solidFill>
              </a:rPr>
              <a:t>。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i="1" dirty="0">
                <a:solidFill>
                  <a:srgbClr val="0070C0"/>
                </a:solidFill>
              </a:rPr>
              <a:t>                                                         </a:t>
            </a:r>
            <a:r>
              <a:rPr lang="zh-CN" altLang="en-US" sz="2400" i="1" dirty="0" smtClean="0">
                <a:solidFill>
                  <a:srgbClr val="0070C0"/>
                </a:solidFill>
              </a:rPr>
              <a:t>提</a:t>
            </a:r>
            <a:r>
              <a:rPr lang="zh-CN" altLang="en-US" sz="2400" i="1" dirty="0">
                <a:solidFill>
                  <a:srgbClr val="0070C0"/>
                </a:solidFill>
              </a:rPr>
              <a:t>摩太前书</a:t>
            </a:r>
            <a:r>
              <a:rPr lang="en-US" sz="2400" i="1" dirty="0">
                <a:solidFill>
                  <a:srgbClr val="0070C0"/>
                </a:solidFill>
              </a:rPr>
              <a:t> 3:14-15</a:t>
            </a:r>
            <a:endParaRPr lang="en-US" sz="2400" dirty="0">
              <a:solidFill>
                <a:srgbClr val="0070C0"/>
              </a:solidFill>
            </a:endParaRPr>
          </a:p>
          <a:p>
            <a:pPr lvl="0"/>
            <a:endParaRPr lang="en-US" altLang="zh-CN" sz="2800" dirty="0" smtClean="0"/>
          </a:p>
          <a:p>
            <a:pPr lvl="0"/>
            <a:r>
              <a:rPr lang="zh-CN" altLang="en-US" sz="2800" dirty="0" smtClean="0"/>
              <a:t>教会</a:t>
            </a:r>
            <a:r>
              <a:rPr lang="zh-CN" altLang="en-US" sz="2800" dirty="0"/>
              <a:t>在功能上是神的家</a:t>
            </a:r>
            <a:r>
              <a:rPr lang="en-US" sz="2800" dirty="0"/>
              <a:t>—</a:t>
            </a:r>
            <a:r>
              <a:rPr lang="zh-CN" altLang="en-US" sz="2800" dirty="0"/>
              <a:t>一个由许多家庭组成的大家庭</a:t>
            </a:r>
            <a:r>
              <a:rPr lang="zh-CN" altLang="en-US" sz="2800" dirty="0" smtClean="0"/>
              <a:t>。</a:t>
            </a:r>
            <a:endParaRPr lang="en-US" sz="2800" dirty="0"/>
          </a:p>
          <a:p>
            <a:pPr lvl="0"/>
            <a:r>
              <a:rPr lang="zh-CN" altLang="en-US" sz="2800" dirty="0"/>
              <a:t>老年人要教导少年人</a:t>
            </a:r>
            <a:r>
              <a:rPr lang="zh-CN" altLang="en-US" sz="2800" dirty="0" smtClean="0"/>
              <a:t>，</a:t>
            </a:r>
            <a:endParaRPr lang="en-US" altLang="zh-CN" sz="2800" dirty="0" smtClean="0"/>
          </a:p>
          <a:p>
            <a:pPr lvl="0"/>
            <a:r>
              <a:rPr lang="zh-CN" altLang="en-US" sz="2800" dirty="0" smtClean="0"/>
              <a:t>老年</a:t>
            </a:r>
            <a:r>
              <a:rPr lang="zh-CN" altLang="en-US" sz="2800" dirty="0"/>
              <a:t>妇女要教导年轻妇女。</a:t>
            </a:r>
            <a:endParaRPr lang="en-US" sz="2800" dirty="0"/>
          </a:p>
          <a:p>
            <a:pPr lvl="0"/>
            <a:r>
              <a:rPr lang="zh-CN" altLang="en-US" sz="2800" dirty="0"/>
              <a:t>长老要被训练来带领教会。</a:t>
            </a:r>
            <a:endParaRPr lang="en-US" sz="2800" dirty="0"/>
          </a:p>
          <a:p>
            <a:pPr lvl="0"/>
            <a:r>
              <a:rPr lang="zh-CN" altLang="en-US" sz="2800" dirty="0"/>
              <a:t>教会要照顾寡妇。</a:t>
            </a:r>
            <a:endParaRPr lang="en-US" sz="2800" dirty="0"/>
          </a:p>
          <a:p>
            <a:pPr lvl="0"/>
            <a:r>
              <a:rPr lang="zh-CN" altLang="en-US" sz="2800" dirty="0"/>
              <a:t>个体家庭要按照基督的设计，满有秩序地运作。</a:t>
            </a:r>
            <a:endParaRPr lang="en-US" sz="2800" dirty="0"/>
          </a:p>
          <a:p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79979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539775" y="1128963"/>
            <a:ext cx="2419321" cy="2419321"/>
            <a:chOff x="2463575" y="1128963"/>
            <a:chExt cx="2419321" cy="2419321"/>
          </a:xfrm>
          <a:solidFill>
            <a:srgbClr val="538C9F"/>
          </a:solidFill>
        </p:grpSpPr>
        <p:sp>
          <p:nvSpPr>
            <p:cNvPr id="5" name="椭圆 4"/>
            <p:cNvSpPr/>
            <p:nvPr/>
          </p:nvSpPr>
          <p:spPr>
            <a:xfrm>
              <a:off x="2463575" y="1128963"/>
              <a:ext cx="2419321" cy="2419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573777" y="1239165"/>
              <a:ext cx="2198917" cy="219891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1857135" y="4068001"/>
            <a:ext cx="6269828" cy="7737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lvl="0"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600" b="1" spc="300" dirty="0" smtClean="0">
                <a:solidFill>
                  <a:srgbClr val="538C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zh-CN" sz="3600" b="1" spc="300" dirty="0">
                <a:solidFill>
                  <a:srgbClr val="538C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训练门徒领袖为关键</a:t>
            </a:r>
            <a:r>
              <a:rPr lang="zh-CN" altLang="zh-CN" sz="3600" b="1" spc="300" dirty="0" smtClean="0">
                <a:solidFill>
                  <a:srgbClr val="538C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lang="zh-CN" altLang="zh-CN" sz="3600" b="1" spc="300" dirty="0">
              <a:solidFill>
                <a:srgbClr val="538C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0434" y="1523015"/>
            <a:ext cx="898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zh-CN" altLang="en-US" sz="10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65533" y="2180188"/>
            <a:ext cx="10515600" cy="248511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zh-CN" sz="32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完成使命最核心的策略是训练代代相传的门徒领袖</a:t>
            </a:r>
          </a:p>
          <a:p>
            <a:pPr>
              <a:lnSpc>
                <a:spcPct val="200000"/>
              </a:lnSpc>
            </a:pPr>
            <a:r>
              <a:rPr lang="zh-CN" altLang="zh-CN" sz="32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耶稣和保罗都留下美好的榜样</a:t>
            </a:r>
            <a:r>
              <a:rPr lang="zh-CN" altLang="zh-CN" sz="32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和策略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57528" y="769627"/>
            <a:ext cx="6817713" cy="584775"/>
            <a:chOff x="357528" y="291985"/>
            <a:chExt cx="6817713" cy="584775"/>
          </a:xfrm>
        </p:grpSpPr>
        <p:grpSp>
          <p:nvGrpSpPr>
            <p:cNvPr id="8" name="组合 7"/>
            <p:cNvGrpSpPr/>
            <p:nvPr/>
          </p:nvGrpSpPr>
          <p:grpSpPr>
            <a:xfrm>
              <a:off x="357528" y="304047"/>
              <a:ext cx="612000" cy="572713"/>
              <a:chOff x="8035925" y="-1063808"/>
              <a:chExt cx="3082603" cy="2854835"/>
            </a:xfrm>
          </p:grpSpPr>
          <p:sp>
            <p:nvSpPr>
              <p:cNvPr id="10" name="椭圆 9"/>
              <p:cNvSpPr/>
              <p:nvPr/>
            </p:nvSpPr>
            <p:spPr bwMode="auto">
              <a:xfrm>
                <a:off x="10070896" y="737474"/>
                <a:ext cx="1047632" cy="1053553"/>
              </a:xfrm>
              <a:prstGeom prst="ellipse">
                <a:avLst/>
              </a:prstGeom>
              <a:solidFill>
                <a:srgbClr val="00A599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 bwMode="auto">
              <a:xfrm>
                <a:off x="10067129" y="-1063808"/>
                <a:ext cx="1047632" cy="1053553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 bwMode="auto">
              <a:xfrm>
                <a:off x="8141267" y="641951"/>
                <a:ext cx="1047632" cy="1053553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180644" y="291985"/>
              <a:ext cx="5994597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以训练门徒领袖为关键策略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细等线简体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4" name="椭圆 13"/>
          <p:cNvSpPr/>
          <p:nvPr/>
        </p:nvSpPr>
        <p:spPr bwMode="auto">
          <a:xfrm>
            <a:off x="585802" y="931692"/>
            <a:ext cx="207990" cy="211355"/>
          </a:xfrm>
          <a:prstGeom prst="ellipse">
            <a:avLst/>
          </a:prstGeom>
          <a:solidFill>
            <a:srgbClr val="CB755D"/>
          </a:solidFill>
          <a:ln>
            <a:noFill/>
          </a:ln>
          <a:effectLst>
            <a:outerShdw blurRad="63500" sx="101000" sy="101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16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8035925" y="3429000"/>
            <a:ext cx="2752725" cy="0"/>
          </a:xfrm>
          <a:prstGeom prst="line">
            <a:avLst/>
          </a:prstGeom>
          <a:ln>
            <a:solidFill>
              <a:srgbClr val="AB6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512426" y="281997"/>
            <a:ext cx="1513114" cy="96915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zh-CN" altLang="en-US" b="1" dirty="0" smtClean="0">
                <a:solidFill>
                  <a:srgbClr val="0084A6"/>
                </a:solidFill>
                <a:latin typeface="黑体" pitchFamily="49" charset="-122"/>
                <a:ea typeface="黑体" pitchFamily="49" charset="-122"/>
              </a:rPr>
              <a:t>总结</a:t>
            </a:r>
            <a:endParaRPr lang="zh-CN" altLang="en-US" b="1" dirty="0">
              <a:solidFill>
                <a:srgbClr val="0084A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1546166" y="1817311"/>
            <a:ext cx="8005157" cy="3785467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>
                <a:solidFill>
                  <a:srgbClr val="002060"/>
                </a:solidFill>
              </a:rPr>
              <a:t>使命为目标</a:t>
            </a:r>
            <a:r>
              <a:rPr lang="zh-CN" altLang="zh-CN" sz="4000" b="1" dirty="0" smtClean="0">
                <a:solidFill>
                  <a:srgbClr val="002060"/>
                </a:solidFill>
              </a:rPr>
              <a:t>；</a:t>
            </a:r>
            <a:endParaRPr lang="en-US" altLang="zh-CN" sz="4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4000" b="1" dirty="0" smtClean="0">
                <a:solidFill>
                  <a:srgbClr val="002060"/>
                </a:solidFill>
              </a:rPr>
              <a:t>信心</a:t>
            </a:r>
            <a:r>
              <a:rPr lang="zh-CN" altLang="zh-CN" sz="4000" b="1" dirty="0">
                <a:solidFill>
                  <a:srgbClr val="002060"/>
                </a:solidFill>
              </a:rPr>
              <a:t>为途径</a:t>
            </a:r>
            <a:r>
              <a:rPr lang="zh-CN" altLang="zh-CN" sz="4000" b="1" dirty="0" smtClean="0">
                <a:solidFill>
                  <a:srgbClr val="002060"/>
                </a:solidFill>
              </a:rPr>
              <a:t>；</a:t>
            </a:r>
            <a:endParaRPr lang="en-US" altLang="zh-CN" sz="4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4000" b="1" dirty="0" smtClean="0">
                <a:solidFill>
                  <a:srgbClr val="002060"/>
                </a:solidFill>
              </a:rPr>
              <a:t>“教训”</a:t>
            </a:r>
            <a:r>
              <a:rPr lang="zh-CN" altLang="zh-CN" sz="4000" b="1" dirty="0">
                <a:solidFill>
                  <a:srgbClr val="002060"/>
                </a:solidFill>
              </a:rPr>
              <a:t>为核心要素</a:t>
            </a:r>
            <a:r>
              <a:rPr lang="zh-CN" altLang="zh-CN" sz="4000" b="1" dirty="0" smtClean="0">
                <a:solidFill>
                  <a:srgbClr val="002060"/>
                </a:solidFill>
              </a:rPr>
              <a:t>；</a:t>
            </a:r>
            <a:endParaRPr lang="en-US" altLang="zh-CN" sz="4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4000" b="1" dirty="0" smtClean="0">
                <a:solidFill>
                  <a:srgbClr val="002060"/>
                </a:solidFill>
              </a:rPr>
              <a:t>教会</a:t>
            </a:r>
            <a:r>
              <a:rPr lang="zh-CN" altLang="zh-CN" sz="4000" b="1" dirty="0">
                <a:solidFill>
                  <a:srgbClr val="002060"/>
                </a:solidFill>
              </a:rPr>
              <a:t>为中心</a:t>
            </a:r>
            <a:r>
              <a:rPr lang="zh-CN" altLang="zh-CN" sz="4000" b="1" dirty="0" smtClean="0">
                <a:solidFill>
                  <a:srgbClr val="002060"/>
                </a:solidFill>
              </a:rPr>
              <a:t>；</a:t>
            </a:r>
            <a:endParaRPr lang="en-US" altLang="zh-CN" sz="4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4000" b="1" dirty="0" smtClean="0">
                <a:solidFill>
                  <a:srgbClr val="002060"/>
                </a:solidFill>
              </a:rPr>
              <a:t>门</a:t>
            </a:r>
            <a:r>
              <a:rPr lang="zh-CN" altLang="zh-CN" sz="4000" b="1" dirty="0">
                <a:solidFill>
                  <a:srgbClr val="002060"/>
                </a:solidFill>
              </a:rPr>
              <a:t>训为核心策略。</a:t>
            </a:r>
          </a:p>
          <a:p>
            <a:endParaRPr lang="zh-CN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9574E04-5584-4D24-8BBE-A32E88FCC941}"/>
              </a:ext>
            </a:extLst>
          </p:cNvPr>
          <p:cNvSpPr/>
          <p:nvPr/>
        </p:nvSpPr>
        <p:spPr>
          <a:xfrm>
            <a:off x="1015090" y="1809548"/>
            <a:ext cx="10438973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6600">
                  <a:solidFill>
                    <a:srgbClr val="A8787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87878"/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第六课：进入神宏伟</a:t>
            </a:r>
            <a:r>
              <a:rPr lang="zh-CN" altLang="en-US" sz="5400" b="1" dirty="0" smtClean="0">
                <a:ln w="6600">
                  <a:solidFill>
                    <a:srgbClr val="A8787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87878"/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计划</a:t>
            </a:r>
            <a:endParaRPr lang="en-US" altLang="zh-CN" sz="5400" b="1" dirty="0" smtClean="0">
              <a:ln w="6600">
                <a:solidFill>
                  <a:srgbClr val="A87878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87878"/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  <a:p>
            <a:pPr algn="ctr"/>
            <a:r>
              <a:rPr lang="zh-CN" altLang="en-US" sz="5400" b="1" dirty="0" smtClean="0">
                <a:ln w="6600">
                  <a:solidFill>
                    <a:srgbClr val="A8787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87878"/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      的关键</a:t>
            </a:r>
            <a:r>
              <a:rPr lang="zh-CN" altLang="en-US" sz="5400" b="1" dirty="0" smtClean="0">
                <a:ln w="6600">
                  <a:solidFill>
                    <a:srgbClr val="A8787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A87878"/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要素</a:t>
            </a:r>
            <a:endParaRPr lang="zh-CN" altLang="en-US" sz="5400" b="1" dirty="0">
              <a:ln w="6600">
                <a:solidFill>
                  <a:srgbClr val="A87878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A8787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539775" y="1128963"/>
            <a:ext cx="2419321" cy="2419321"/>
            <a:chOff x="2463575" y="1128963"/>
            <a:chExt cx="2419321" cy="2419321"/>
          </a:xfrm>
          <a:solidFill>
            <a:srgbClr val="538C9F"/>
          </a:solidFill>
        </p:grpSpPr>
        <p:sp>
          <p:nvSpPr>
            <p:cNvPr id="5" name="椭圆 4"/>
            <p:cNvSpPr/>
            <p:nvPr/>
          </p:nvSpPr>
          <p:spPr>
            <a:xfrm>
              <a:off x="2463575" y="1128963"/>
              <a:ext cx="2419321" cy="2419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573777" y="1239165"/>
              <a:ext cx="2198917" cy="219891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1857135" y="4068001"/>
            <a:ext cx="5374090" cy="7737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lvl="0"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600" b="1" spc="300" dirty="0" smtClean="0">
                <a:solidFill>
                  <a:srgbClr val="538C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zh-CN" sz="3600" b="1" spc="300" dirty="0">
                <a:solidFill>
                  <a:srgbClr val="538C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神的使命为</a:t>
            </a:r>
            <a:r>
              <a:rPr lang="zh-CN" altLang="zh-CN" sz="3600" b="1" spc="300" dirty="0" smtClean="0">
                <a:solidFill>
                  <a:srgbClr val="538C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导向</a:t>
            </a:r>
            <a:endParaRPr lang="zh-CN" altLang="zh-CN" sz="3600" b="1" spc="300" dirty="0">
              <a:solidFill>
                <a:srgbClr val="538C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0434" y="1523015"/>
            <a:ext cx="8980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zh-CN" altLang="en-US" sz="10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21423" y="370599"/>
            <a:ext cx="4339074" cy="584775"/>
            <a:chOff x="721423" y="291985"/>
            <a:chExt cx="4339074" cy="584775"/>
          </a:xfrm>
        </p:grpSpPr>
        <p:sp>
          <p:nvSpPr>
            <p:cNvPr id="8" name="椭圆 7"/>
            <p:cNvSpPr/>
            <p:nvPr/>
          </p:nvSpPr>
          <p:spPr bwMode="auto">
            <a:xfrm>
              <a:off x="721423" y="478694"/>
              <a:ext cx="207990" cy="211355"/>
            </a:xfrm>
            <a:prstGeom prst="ellipse">
              <a:avLst/>
            </a:prstGeom>
            <a:solidFill>
              <a:srgbClr val="CB755D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180647" y="291985"/>
              <a:ext cx="3879850" cy="58477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zh-CN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以</a:t>
              </a:r>
              <a:r>
                <a:rPr lang="zh-CN" altLang="zh-CN" sz="32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神的使命为</a:t>
              </a:r>
              <a:r>
                <a:rPr lang="zh-CN" altLang="zh-CN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导向</a:t>
              </a:r>
              <a:endParaRPr lang="zh-CN" altLang="zh-CN" sz="3200" b="1" spc="200" dirty="0">
                <a:solidFill>
                  <a:srgbClr val="00729A"/>
                </a:solidFill>
                <a:latin typeface="方正细等线简体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8"/>
          <p:cNvSpPr/>
          <p:nvPr/>
        </p:nvSpPr>
        <p:spPr>
          <a:xfrm>
            <a:off x="5860031" y="1328675"/>
            <a:ext cx="5135564" cy="4506914"/>
          </a:xfrm>
          <a:custGeom>
            <a:avLst/>
            <a:gdLst/>
            <a:ahLst/>
            <a:cxnLst/>
            <a:rect l="0" t="0" r="0" b="0"/>
            <a:pathLst>
              <a:path w="5135564" h="4506914">
                <a:moveTo>
                  <a:pt x="144000" y="0"/>
                </a:moveTo>
                <a:lnTo>
                  <a:pt x="4991563" y="0"/>
                </a:lnTo>
                <a:cubicBezTo>
                  <a:pt x="5071050" y="0"/>
                  <a:pt x="5135563" y="64512"/>
                  <a:pt x="5135563" y="144000"/>
                </a:cubicBezTo>
                <a:lnTo>
                  <a:pt x="5135563" y="4362913"/>
                </a:lnTo>
                <a:cubicBezTo>
                  <a:pt x="5135563" y="4442401"/>
                  <a:pt x="5071050" y="4506913"/>
                  <a:pt x="4991563" y="4506913"/>
                </a:cubicBezTo>
                <a:lnTo>
                  <a:pt x="144000" y="4506913"/>
                </a:lnTo>
                <a:cubicBezTo>
                  <a:pt x="64512" y="4506913"/>
                  <a:pt x="0" y="4442401"/>
                  <a:pt x="0" y="4362913"/>
                </a:cubicBezTo>
                <a:lnTo>
                  <a:pt x="0" y="144000"/>
                </a:lnTo>
                <a:cubicBezTo>
                  <a:pt x="0" y="64512"/>
                  <a:pt x="64512" y="0"/>
                  <a:pt x="144000" y="0"/>
                </a:cubicBezTo>
                <a:close/>
              </a:path>
            </a:pathLst>
          </a:custGeom>
          <a:solidFill>
            <a:srgbClr val="40A69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6670891" y="4828790"/>
            <a:ext cx="3702052" cy="517525"/>
            <a:chOff x="6595565" y="3402013"/>
            <a:chExt cx="3701310" cy="51752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5565" y="3425698"/>
              <a:ext cx="449442" cy="4859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8532" y="3433592"/>
              <a:ext cx="449442" cy="4859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1499" y="3409908"/>
              <a:ext cx="449442" cy="4859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4466" y="3417803"/>
              <a:ext cx="449442" cy="48594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7433" y="3402013"/>
              <a:ext cx="449442" cy="4859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" name="文本框 1"/>
          <p:cNvSpPr txBox="1"/>
          <p:nvPr/>
        </p:nvSpPr>
        <p:spPr>
          <a:xfrm>
            <a:off x="6148873" y="1666006"/>
            <a:ext cx="4713452" cy="28058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是耶稣的目标也应该是我们的目标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以耶稣为中心也意味着委身于祂的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endParaRPr lang="zh-CN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0727655" y="5588980"/>
            <a:ext cx="612000" cy="468000"/>
            <a:chOff x="8035925" y="-1063808"/>
            <a:chExt cx="3082603" cy="2332866"/>
          </a:xfrm>
        </p:grpSpPr>
        <p:sp>
          <p:nvSpPr>
            <p:cNvPr id="32" name="椭圆 31"/>
            <p:cNvSpPr/>
            <p:nvPr/>
          </p:nvSpPr>
          <p:spPr bwMode="auto">
            <a:xfrm>
              <a:off x="10070897" y="215506"/>
              <a:ext cx="1047631" cy="1053552"/>
            </a:xfrm>
            <a:prstGeom prst="ellipse">
              <a:avLst/>
            </a:prstGeom>
            <a:solidFill>
              <a:srgbClr val="00A599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9543311" y="-1063808"/>
              <a:ext cx="1047631" cy="1053552"/>
            </a:xfrm>
            <a:prstGeom prst="ellipse">
              <a:avLst/>
            </a:prstGeom>
            <a:solidFill>
              <a:srgbClr val="F5AF3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8714249" y="215506"/>
              <a:ext cx="1047631" cy="1053552"/>
            </a:xfrm>
            <a:prstGeom prst="ellipse">
              <a:avLst/>
            </a:prstGeom>
            <a:solidFill>
              <a:srgbClr val="0084A6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8035925" y="-1063808"/>
              <a:ext cx="1047631" cy="1053552"/>
            </a:xfrm>
            <a:prstGeom prst="ellipse">
              <a:avLst/>
            </a:prstGeom>
            <a:solidFill>
              <a:srgbClr val="CB755D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84" y="1327666"/>
            <a:ext cx="3987927" cy="2245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23" y="3633134"/>
            <a:ext cx="4030047" cy="2261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539775" y="1128963"/>
            <a:ext cx="2419321" cy="2419321"/>
            <a:chOff x="2463575" y="1128963"/>
            <a:chExt cx="2419321" cy="2419321"/>
          </a:xfrm>
          <a:solidFill>
            <a:srgbClr val="E88C30"/>
          </a:solidFill>
        </p:grpSpPr>
        <p:sp>
          <p:nvSpPr>
            <p:cNvPr id="5" name="椭圆 4"/>
            <p:cNvSpPr/>
            <p:nvPr/>
          </p:nvSpPr>
          <p:spPr>
            <a:xfrm>
              <a:off x="2463575" y="1128963"/>
              <a:ext cx="2419321" cy="2419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573777" y="1239165"/>
              <a:ext cx="2198917" cy="219891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1857135" y="4068001"/>
            <a:ext cx="4926220" cy="7737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600" b="1" spc="300" dirty="0" smtClean="0">
                <a:solidFill>
                  <a:srgbClr val="E88C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凭信</a:t>
            </a:r>
            <a:r>
              <a:rPr lang="zh-CN" altLang="zh-CN" sz="3600" b="1" spc="300" dirty="0">
                <a:solidFill>
                  <a:srgbClr val="E88C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心进入</a:t>
            </a:r>
            <a:r>
              <a:rPr lang="zh-CN" altLang="zh-CN" sz="3600" b="1" spc="300" dirty="0" smtClean="0">
                <a:solidFill>
                  <a:srgbClr val="E88C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应许</a:t>
            </a:r>
            <a:endParaRPr lang="zh-CN" altLang="en-US" sz="3600" dirty="0">
              <a:solidFill>
                <a:srgbClr val="E88C3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0434" y="1523015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zh-CN" altLang="en-US" sz="10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2534" y="370599"/>
            <a:ext cx="4507963" cy="584775"/>
            <a:chOff x="552534" y="291985"/>
            <a:chExt cx="4507963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552534" y="478694"/>
              <a:ext cx="507256" cy="211355"/>
              <a:chOff x="9018168" y="-193236"/>
              <a:chExt cx="2555017" cy="1053552"/>
            </a:xfrm>
          </p:grpSpPr>
          <p:sp>
            <p:nvSpPr>
              <p:cNvPr id="6" name="椭圆 5"/>
              <p:cNvSpPr/>
              <p:nvPr/>
            </p:nvSpPr>
            <p:spPr bwMode="auto">
              <a:xfrm>
                <a:off x="10525552" y="-193236"/>
                <a:ext cx="1047633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9018168" y="-193236"/>
                <a:ext cx="1047633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180647" y="291985"/>
              <a:ext cx="3879850" cy="58477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zh-CN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凭信</a:t>
              </a:r>
              <a:r>
                <a:rPr lang="zh-CN" altLang="zh-CN" sz="32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心进入</a:t>
              </a:r>
              <a:r>
                <a:rPr lang="zh-CN" altLang="zh-CN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应许</a:t>
              </a:r>
              <a:endParaRPr lang="zh-CN" altLang="en-US" sz="3200" b="1" spc="200" dirty="0">
                <a:solidFill>
                  <a:srgbClr val="00729A"/>
                </a:solidFill>
                <a:latin typeface="方正细等线简体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4" name="AreaShape"/>
          <p:cNvSpPr/>
          <p:nvPr/>
        </p:nvSpPr>
        <p:spPr>
          <a:xfrm>
            <a:off x="1093516" y="354953"/>
            <a:ext cx="9762053" cy="2593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lativeShape2"/>
          <p:cNvSpPr/>
          <p:nvPr/>
        </p:nvSpPr>
        <p:spPr>
          <a:xfrm>
            <a:off x="5192840" y="3708541"/>
            <a:ext cx="4740258" cy="33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lativeShape3"/>
          <p:cNvSpPr/>
          <p:nvPr/>
        </p:nvSpPr>
        <p:spPr>
          <a:xfrm>
            <a:off x="5192840" y="4238308"/>
            <a:ext cx="4740258" cy="33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lativeShape4"/>
          <p:cNvSpPr/>
          <p:nvPr/>
        </p:nvSpPr>
        <p:spPr>
          <a:xfrm>
            <a:off x="5192840" y="4768075"/>
            <a:ext cx="4740258" cy="33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CustomText1"/>
          <p:cNvSpPr txBox="1"/>
          <p:nvPr/>
        </p:nvSpPr>
        <p:spPr>
          <a:xfrm>
            <a:off x="1306403" y="4321071"/>
            <a:ext cx="1847943" cy="545664"/>
          </a:xfrm>
          <a:prstGeom prst="rect">
            <a:avLst/>
          </a:prstGeom>
          <a:noFill/>
          <a:ln w="9525">
            <a:noFill/>
          </a:ln>
        </p:spPr>
        <p:txBody>
          <a:bodyPr wrap="none" tIns="46800" bIns="46800" anchor="b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6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0275054" y="4575633"/>
            <a:ext cx="1292899" cy="1292899"/>
            <a:chOff x="1891230" y="3426426"/>
            <a:chExt cx="1316397" cy="1316397"/>
          </a:xfrm>
        </p:grpSpPr>
        <p:sp>
          <p:nvSpPr>
            <p:cNvPr id="31" name="BackShape"/>
            <p:cNvSpPr/>
            <p:nvPr/>
          </p:nvSpPr>
          <p:spPr>
            <a:xfrm>
              <a:off x="1976813" y="3512008"/>
              <a:ext cx="1146357" cy="1146356"/>
            </a:xfrm>
            <a:prstGeom prst="donut">
              <a:avLst>
                <a:gd name="adj" fmla="val 8950"/>
              </a:avLst>
            </a:prstGeom>
            <a:solidFill>
              <a:srgbClr val="CB75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ValueShape"/>
            <p:cNvSpPr/>
            <p:nvPr/>
          </p:nvSpPr>
          <p:spPr>
            <a:xfrm flipH="1">
              <a:off x="1891230" y="3426426"/>
              <a:ext cx="1316397" cy="1316397"/>
            </a:xfrm>
            <a:prstGeom prst="blockArc">
              <a:avLst>
                <a:gd name="adj1" fmla="val 16200000"/>
                <a:gd name="adj2" fmla="val 4536000"/>
                <a:gd name="adj3" fmla="val 20408"/>
              </a:avLst>
            </a:prstGeom>
            <a:solidFill>
              <a:srgbClr val="0084A6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IconShape"/>
            <p:cNvSpPr/>
            <p:nvPr/>
          </p:nvSpPr>
          <p:spPr>
            <a:xfrm flipH="1">
              <a:off x="2211557" y="3852197"/>
              <a:ext cx="676289" cy="465720"/>
            </a:xfrm>
            <a:custGeom>
              <a:avLst/>
              <a:gdLst/>
              <a:ahLst/>
              <a:cxnLst>
                <a:cxn ang="0">
                  <a:pos x="974875" y="216813"/>
                </a:cxn>
                <a:cxn ang="0">
                  <a:pos x="819781" y="242058"/>
                </a:cxn>
                <a:cxn ang="0">
                  <a:pos x="768083" y="311854"/>
                </a:cxn>
                <a:cxn ang="0">
                  <a:pos x="440171" y="109891"/>
                </a:cxn>
                <a:cxn ang="0">
                  <a:pos x="447556" y="23760"/>
                </a:cxn>
                <a:cxn ang="0">
                  <a:pos x="230425" y="111376"/>
                </a:cxn>
                <a:cxn ang="0">
                  <a:pos x="0" y="395015"/>
                </a:cxn>
                <a:cxn ang="0">
                  <a:pos x="316096" y="611827"/>
                </a:cxn>
                <a:cxn ang="0">
                  <a:pos x="503685" y="656378"/>
                </a:cxn>
                <a:cxn ang="0">
                  <a:pos x="494823" y="585097"/>
                </a:cxn>
                <a:cxn ang="0">
                  <a:pos x="745927" y="430655"/>
                </a:cxn>
                <a:cxn ang="0">
                  <a:pos x="775469" y="470751"/>
                </a:cxn>
                <a:cxn ang="0">
                  <a:pos x="917269" y="546487"/>
                </a:cxn>
                <a:cxn ang="0">
                  <a:pos x="828644" y="380165"/>
                </a:cxn>
                <a:cxn ang="0">
                  <a:pos x="974875" y="216813"/>
                </a:cxn>
                <a:cxn ang="0">
                  <a:pos x="215654" y="268788"/>
                </a:cxn>
                <a:cxn ang="0">
                  <a:pos x="192021" y="294034"/>
                </a:cxn>
                <a:cxn ang="0">
                  <a:pos x="155094" y="252453"/>
                </a:cxn>
                <a:cxn ang="0">
                  <a:pos x="174296" y="231663"/>
                </a:cxn>
                <a:cxn ang="0">
                  <a:pos x="215654" y="268788"/>
                </a:cxn>
              </a:cxnLst>
              <a:rect l="0" t="0" r="0" b="0"/>
              <a:pathLst>
                <a:path w="660" h="452">
                  <a:moveTo>
                    <a:pt x="660" y="146"/>
                  </a:moveTo>
                  <a:cubicBezTo>
                    <a:pt x="660" y="146"/>
                    <a:pt x="587" y="133"/>
                    <a:pt x="555" y="163"/>
                  </a:cubicBezTo>
                  <a:cubicBezTo>
                    <a:pt x="542" y="176"/>
                    <a:pt x="530" y="193"/>
                    <a:pt x="520" y="210"/>
                  </a:cubicBezTo>
                  <a:cubicBezTo>
                    <a:pt x="473" y="168"/>
                    <a:pt x="390" y="102"/>
                    <a:pt x="298" y="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229" y="0"/>
                    <a:pt x="193" y="39"/>
                    <a:pt x="156" y="75"/>
                  </a:cubicBezTo>
                  <a:cubicBezTo>
                    <a:pt x="49" y="121"/>
                    <a:pt x="0" y="266"/>
                    <a:pt x="0" y="266"/>
                  </a:cubicBezTo>
                  <a:cubicBezTo>
                    <a:pt x="0" y="266"/>
                    <a:pt x="114" y="386"/>
                    <a:pt x="214" y="412"/>
                  </a:cubicBezTo>
                  <a:cubicBezTo>
                    <a:pt x="245" y="434"/>
                    <a:pt x="280" y="452"/>
                    <a:pt x="341" y="442"/>
                  </a:cubicBezTo>
                  <a:cubicBezTo>
                    <a:pt x="335" y="394"/>
                    <a:pt x="335" y="394"/>
                    <a:pt x="335" y="394"/>
                  </a:cubicBezTo>
                  <a:cubicBezTo>
                    <a:pt x="395" y="367"/>
                    <a:pt x="461" y="323"/>
                    <a:pt x="505" y="290"/>
                  </a:cubicBezTo>
                  <a:cubicBezTo>
                    <a:pt x="510" y="298"/>
                    <a:pt x="516" y="307"/>
                    <a:pt x="525" y="317"/>
                  </a:cubicBezTo>
                  <a:cubicBezTo>
                    <a:pt x="558" y="352"/>
                    <a:pt x="621" y="368"/>
                    <a:pt x="621" y="368"/>
                  </a:cubicBezTo>
                  <a:cubicBezTo>
                    <a:pt x="561" y="256"/>
                    <a:pt x="561" y="256"/>
                    <a:pt x="561" y="256"/>
                  </a:cubicBezTo>
                  <a:lnTo>
                    <a:pt x="660" y="146"/>
                  </a:lnTo>
                  <a:close/>
                  <a:moveTo>
                    <a:pt x="146" y="181"/>
                  </a:moveTo>
                  <a:cubicBezTo>
                    <a:pt x="145" y="189"/>
                    <a:pt x="138" y="196"/>
                    <a:pt x="130" y="198"/>
                  </a:cubicBezTo>
                  <a:cubicBezTo>
                    <a:pt x="114" y="201"/>
                    <a:pt x="100" y="186"/>
                    <a:pt x="105" y="170"/>
                  </a:cubicBezTo>
                  <a:cubicBezTo>
                    <a:pt x="107" y="163"/>
                    <a:pt x="112" y="158"/>
                    <a:pt x="118" y="156"/>
                  </a:cubicBezTo>
                  <a:cubicBezTo>
                    <a:pt x="134" y="151"/>
                    <a:pt x="150" y="165"/>
                    <a:pt x="146" y="181"/>
                  </a:cubicBezTo>
                  <a:close/>
                </a:path>
              </a:pathLst>
            </a:custGeom>
            <a:solidFill>
              <a:srgbClr val="404040">
                <a:alpha val="100000"/>
              </a:srgbClr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093516" y="1402208"/>
            <a:ext cx="8987539" cy="1005090"/>
            <a:chOff x="7715202" y="2519363"/>
            <a:chExt cx="1818436" cy="393700"/>
          </a:xfrm>
        </p:grpSpPr>
        <p:sp>
          <p:nvSpPr>
            <p:cNvPr id="66" name="矩形: 圆角 65"/>
            <p:cNvSpPr/>
            <p:nvPr/>
          </p:nvSpPr>
          <p:spPr bwMode="auto">
            <a:xfrm>
              <a:off x="7715202" y="2519363"/>
              <a:ext cx="1818436" cy="393700"/>
            </a:xfrm>
            <a:prstGeom prst="roundRect">
              <a:avLst>
                <a:gd name="adj" fmla="val 50000"/>
              </a:avLst>
            </a:prstGeom>
            <a:solidFill>
              <a:srgbClr val="0084A6"/>
            </a:solidFill>
            <a:ln w="12700" cap="flat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04" tIns="0" rIns="91404" bIns="3600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67" name="文本框 13"/>
            <p:cNvSpPr txBox="1"/>
            <p:nvPr/>
          </p:nvSpPr>
          <p:spPr>
            <a:xfrm>
              <a:off x="7755501" y="2562225"/>
              <a:ext cx="1737843" cy="2893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</a:t>
              </a:r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入神应许唯一的途径就是信心！（创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15:6</a:t>
              </a:r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，加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3:9</a:t>
              </a:r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732745" y="2608224"/>
            <a:ext cx="6841519" cy="3425693"/>
            <a:chOff x="1204130" y="1231022"/>
            <a:chExt cx="9783740" cy="4631872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723" y="2560381"/>
              <a:ext cx="4999037" cy="13954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078AAC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811249" y="2191677"/>
              <a:ext cx="844811" cy="932083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078AAC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204130" y="2607344"/>
              <a:ext cx="2950720" cy="3255550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078AAC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037150" y="1231022"/>
              <a:ext cx="2950720" cy="3255546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078AAC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6768622" y="3548748"/>
              <a:ext cx="867275" cy="956866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87" y="5655355"/>
            <a:ext cx="12192000" cy="1194816"/>
          </a:xfrm>
          <a:prstGeom prst="rect">
            <a:avLst/>
          </a:prstGeom>
        </p:spPr>
      </p:pic>
      <p:sp>
        <p:nvSpPr>
          <p:cNvPr id="35" name="流程图: 联系 34"/>
          <p:cNvSpPr/>
          <p:nvPr/>
        </p:nvSpPr>
        <p:spPr>
          <a:xfrm>
            <a:off x="3351263" y="4107424"/>
            <a:ext cx="1017645" cy="1046290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人</a:t>
            </a:r>
            <a:endParaRPr lang="zh-CN" altLang="en-US" sz="3200" b="1" dirty="0"/>
          </a:p>
        </p:txBody>
      </p:sp>
      <p:sp>
        <p:nvSpPr>
          <p:cNvPr id="49" name="流程图: 联系 48"/>
          <p:cNvSpPr/>
          <p:nvPr/>
        </p:nvSpPr>
        <p:spPr>
          <a:xfrm>
            <a:off x="8113307" y="3083389"/>
            <a:ext cx="1017645" cy="104629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神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应许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7686442" y="3463870"/>
            <a:ext cx="190576" cy="255073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84A6"/>
              </a:solidFill>
            </a:endParaRPr>
          </a:p>
        </p:txBody>
      </p:sp>
      <p:sp>
        <p:nvSpPr>
          <p:cNvPr id="38" name="流程图: 联系 37"/>
          <p:cNvSpPr/>
          <p:nvPr/>
        </p:nvSpPr>
        <p:spPr>
          <a:xfrm>
            <a:off x="5358685" y="3377934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心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52" name="燕尾形 51"/>
          <p:cNvSpPr/>
          <p:nvPr/>
        </p:nvSpPr>
        <p:spPr>
          <a:xfrm>
            <a:off x="4579244" y="4466366"/>
            <a:ext cx="190576" cy="255073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84A6"/>
              </a:solidFill>
            </a:endParaRPr>
          </a:p>
        </p:txBody>
      </p:sp>
      <p:sp>
        <p:nvSpPr>
          <p:cNvPr id="53" name="流程图: 联系 52"/>
          <p:cNvSpPr/>
          <p:nvPr/>
        </p:nvSpPr>
        <p:spPr>
          <a:xfrm>
            <a:off x="6698483" y="4394842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信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539775" y="1128963"/>
            <a:ext cx="2419321" cy="2419321"/>
            <a:chOff x="2463575" y="1128963"/>
            <a:chExt cx="2419321" cy="2419321"/>
          </a:xfrm>
          <a:solidFill>
            <a:srgbClr val="534941"/>
          </a:solidFill>
        </p:grpSpPr>
        <p:sp>
          <p:nvSpPr>
            <p:cNvPr id="5" name="椭圆 4"/>
            <p:cNvSpPr/>
            <p:nvPr/>
          </p:nvSpPr>
          <p:spPr>
            <a:xfrm>
              <a:off x="2463575" y="1128963"/>
              <a:ext cx="2419321" cy="2419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573777" y="1239165"/>
              <a:ext cx="2198917" cy="219891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1857135" y="4068001"/>
            <a:ext cx="6755020" cy="14551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lvl="0"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rgbClr val="53494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</a:t>
            </a:r>
            <a:r>
              <a:rPr lang="zh-CN" altLang="zh-CN" sz="3600" b="1" spc="300" dirty="0" smtClean="0">
                <a:solidFill>
                  <a:srgbClr val="534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“使徒的教训”</a:t>
            </a:r>
            <a:r>
              <a:rPr lang="zh-CN" altLang="zh-CN" sz="3600" b="1" spc="300" dirty="0">
                <a:solidFill>
                  <a:srgbClr val="534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为建造的核心</a:t>
            </a:r>
            <a:r>
              <a:rPr lang="zh-CN" altLang="zh-CN" sz="3600" b="1" spc="300" dirty="0" smtClean="0">
                <a:solidFill>
                  <a:srgbClr val="534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要素</a:t>
            </a:r>
            <a:endParaRPr lang="zh-CN" altLang="zh-CN" sz="3600" b="1" spc="300" dirty="0">
              <a:solidFill>
                <a:srgbClr val="534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0434" y="1523015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zh-CN" altLang="en-US" sz="10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526" y="370599"/>
            <a:ext cx="9169029" cy="584775"/>
            <a:chOff x="357526" y="291985"/>
            <a:chExt cx="7771835" cy="584775"/>
          </a:xfrm>
        </p:grpSpPr>
        <p:grpSp>
          <p:nvGrpSpPr>
            <p:cNvPr id="3" name="组合 2"/>
            <p:cNvGrpSpPr/>
            <p:nvPr/>
          </p:nvGrpSpPr>
          <p:grpSpPr>
            <a:xfrm>
              <a:off x="357526" y="304047"/>
              <a:ext cx="507256" cy="468000"/>
              <a:chOff x="8035925" y="-1063808"/>
              <a:chExt cx="2555017" cy="2332866"/>
            </a:xfrm>
          </p:grpSpPr>
          <p:sp>
            <p:nvSpPr>
              <p:cNvPr id="6" name="椭圆 5"/>
              <p:cNvSpPr/>
              <p:nvPr/>
            </p:nvSpPr>
            <p:spPr bwMode="auto">
              <a:xfrm>
                <a:off x="9543311" y="-1063808"/>
                <a:ext cx="1047631" cy="1053552"/>
              </a:xfrm>
              <a:prstGeom prst="ellipse">
                <a:avLst/>
              </a:prstGeom>
              <a:solidFill>
                <a:srgbClr val="F5AF31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 bwMode="auto">
              <a:xfrm>
                <a:off x="8714249" y="215506"/>
                <a:ext cx="1047631" cy="1053552"/>
              </a:xfrm>
              <a:prstGeom prst="ellipse">
                <a:avLst/>
              </a:prstGeom>
              <a:solidFill>
                <a:srgbClr val="0084A6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 bwMode="auto">
              <a:xfrm>
                <a:off x="8035925" y="-1063808"/>
                <a:ext cx="1047631" cy="1053552"/>
              </a:xfrm>
              <a:prstGeom prst="ellipse">
                <a:avLst/>
              </a:prstGeom>
              <a:solidFill>
                <a:srgbClr val="CB755D"/>
              </a:soli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052067" y="291985"/>
              <a:ext cx="7077294" cy="58477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zh-CN" altLang="en-US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  <a:sym typeface="+mn-ea"/>
                </a:rPr>
                <a:t>以</a:t>
              </a:r>
              <a:r>
                <a:rPr lang="zh-CN" altLang="zh-CN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“使徒的教训”</a:t>
              </a:r>
              <a:r>
                <a:rPr lang="zh-CN" altLang="zh-CN" sz="3200" b="1" spc="200" dirty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为建造的核心</a:t>
              </a:r>
              <a:r>
                <a:rPr lang="zh-CN" altLang="zh-CN" sz="3200" b="1" spc="200" dirty="0" smtClean="0">
                  <a:solidFill>
                    <a:srgbClr val="00729A"/>
                  </a:solidFill>
                  <a:latin typeface="方正细等线简体"/>
                  <a:ea typeface="微软雅黑" panose="020B0503020204020204" pitchFamily="34" charset="-122"/>
                </a:rPr>
                <a:t>要素</a:t>
              </a:r>
              <a:endParaRPr lang="zh-CN" altLang="zh-CN" sz="3200" b="1" spc="200" dirty="0">
                <a:solidFill>
                  <a:srgbClr val="00729A"/>
                </a:solidFill>
                <a:latin typeface="方正细等线简体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337138" y="1572888"/>
            <a:ext cx="7780460" cy="12926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CN" altLang="zh-CN" sz="3200" dirty="0" smtClean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</a:t>
            </a:r>
            <a:r>
              <a:rPr lang="zh-CN" altLang="zh-CN" sz="32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指出作门徒就是遵守祂交给使徒们教导下去的一套“教导”（太</a:t>
            </a:r>
            <a:r>
              <a:rPr lang="en-US" altLang="zh-CN" sz="3200" dirty="0" smtClean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28:18—20</a:t>
            </a:r>
            <a:r>
              <a:rPr lang="zh-CN" altLang="en-US" sz="32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3200" dirty="0">
              <a:solidFill>
                <a:srgbClr val="0072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rgbClr val="0072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780178" y="4845410"/>
            <a:ext cx="1318414" cy="1452815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780178" y="866489"/>
            <a:ext cx="1931767" cy="1700903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0" y="3415004"/>
            <a:ext cx="3992466" cy="2306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文本框 22"/>
          <p:cNvSpPr txBox="1"/>
          <p:nvPr/>
        </p:nvSpPr>
        <p:spPr>
          <a:xfrm>
            <a:off x="4256116" y="3415004"/>
            <a:ext cx="7822277" cy="32624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这套“教导”</a:t>
            </a:r>
            <a:r>
              <a:rPr lang="zh-CN" altLang="zh-CN" sz="3200" dirty="0" smtClean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包含</a:t>
            </a:r>
            <a:r>
              <a:rPr lang="zh-CN" altLang="en-US" sz="3200" dirty="0" smtClean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3200" dirty="0" smtClean="0">
              <a:solidFill>
                <a:srgbClr val="0072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 smtClean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“福音宣告”（</a:t>
            </a:r>
            <a:r>
              <a:rPr lang="en-US" altLang="zh-CN" sz="32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Kerygma</a:t>
            </a:r>
            <a:r>
              <a:rPr lang="zh-CN" altLang="zh-CN" sz="3200" dirty="0" smtClean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dirty="0" smtClean="0">
              <a:solidFill>
                <a:srgbClr val="0072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 smtClean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“教训”</a:t>
            </a:r>
            <a:r>
              <a:rPr lang="zh-CN" altLang="zh-CN" sz="32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 err="1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Didache</a:t>
            </a:r>
            <a:r>
              <a:rPr lang="zh-CN" altLang="zh-CN" sz="3200" dirty="0" smtClean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dirty="0" smtClean="0">
              <a:solidFill>
                <a:srgbClr val="0072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 smtClean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zh-CN" sz="3200" dirty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福音信息以及活出来的生活</a:t>
            </a:r>
            <a:r>
              <a:rPr lang="zh-CN" altLang="zh-CN" sz="3200" dirty="0" smtClean="0">
                <a:solidFill>
                  <a:srgbClr val="0072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3200" dirty="0">
              <a:solidFill>
                <a:srgbClr val="0072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solidFill>
                <a:srgbClr val="0072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539775" y="1128963"/>
            <a:ext cx="2419321" cy="2419321"/>
            <a:chOff x="2463575" y="1128963"/>
            <a:chExt cx="2419321" cy="2419321"/>
          </a:xfrm>
          <a:solidFill>
            <a:srgbClr val="B6402D"/>
          </a:solidFill>
        </p:grpSpPr>
        <p:sp>
          <p:nvSpPr>
            <p:cNvPr id="5" name="椭圆 4"/>
            <p:cNvSpPr/>
            <p:nvPr/>
          </p:nvSpPr>
          <p:spPr>
            <a:xfrm>
              <a:off x="2463575" y="1128963"/>
              <a:ext cx="2419321" cy="241932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573777" y="1239165"/>
              <a:ext cx="2198917" cy="219891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8"/>
          <p:cNvSpPr txBox="1"/>
          <p:nvPr/>
        </p:nvSpPr>
        <p:spPr>
          <a:xfrm>
            <a:off x="1857134" y="4068001"/>
            <a:ext cx="7725405" cy="7737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lvl="0" algn="ctr" fontAlgn="auto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600" b="1" spc="300" dirty="0" smtClean="0">
                <a:solidFill>
                  <a:srgbClr val="B640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zh-CN" sz="3600" b="1" spc="300" dirty="0">
                <a:solidFill>
                  <a:srgbClr val="B640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教会——“宣道群体”为</a:t>
            </a:r>
            <a:r>
              <a:rPr lang="zh-CN" altLang="zh-CN" sz="3600" b="1" spc="300" dirty="0" smtClean="0">
                <a:solidFill>
                  <a:srgbClr val="B640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zh-CN" altLang="zh-CN" sz="3600" b="1" spc="300" dirty="0">
              <a:solidFill>
                <a:srgbClr val="B640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0434" y="1523015"/>
            <a:ext cx="898003" cy="1631216"/>
          </a:xfrm>
          <a:prstGeom prst="rect">
            <a:avLst/>
          </a:prstGeom>
          <a:solidFill>
            <a:srgbClr val="B6402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zh-CN" altLang="en-US" sz="10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8372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84777"/>
      </a:dk2>
      <a:lt2>
        <a:srgbClr val="A8A8A8"/>
      </a:lt2>
      <a:accent1>
        <a:srgbClr val="787890"/>
      </a:accent1>
      <a:accent2>
        <a:srgbClr val="A87878"/>
      </a:accent2>
      <a:accent3>
        <a:srgbClr val="486090"/>
      </a:accent3>
      <a:accent4>
        <a:srgbClr val="909078"/>
      </a:accent4>
      <a:accent5>
        <a:srgbClr val="607878"/>
      </a:accent5>
      <a:accent6>
        <a:srgbClr val="304878"/>
      </a:accent6>
      <a:hlink>
        <a:srgbClr val="184878"/>
      </a:hlink>
      <a:folHlink>
        <a:srgbClr val="78909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470</Words>
  <Application>Microsoft Office PowerPoint</Application>
  <PresentationFormat>宽屏</PresentationFormat>
  <Paragraphs>62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叶根友毛笔行书2.0版</vt:lpstr>
      <vt:lpstr>Tahoma</vt:lpstr>
      <vt:lpstr>微软雅黑</vt:lpstr>
      <vt:lpstr>等线</vt:lpstr>
      <vt:lpstr>黑体</vt:lpstr>
      <vt:lpstr>Wingdings</vt:lpstr>
      <vt:lpstr>方正细等线简体</vt:lpstr>
      <vt:lpstr>等线 Light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邱启光</cp:lastModifiedBy>
  <cp:revision>82</cp:revision>
  <dcterms:created xsi:type="dcterms:W3CDTF">2018-04-21T07:02:00Z</dcterms:created>
  <dcterms:modified xsi:type="dcterms:W3CDTF">2020-05-08T16:34:28Z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